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309" r:id="rId3"/>
    <p:sldId id="300" r:id="rId4"/>
    <p:sldId id="297" r:id="rId5"/>
    <p:sldId id="301" r:id="rId6"/>
    <p:sldId id="307" r:id="rId7"/>
    <p:sldId id="308" r:id="rId8"/>
    <p:sldId id="310" r:id="rId9"/>
    <p:sldId id="340" r:id="rId10"/>
    <p:sldId id="339" r:id="rId11"/>
    <p:sldId id="342" r:id="rId12"/>
    <p:sldId id="336" r:id="rId13"/>
    <p:sldId id="337" r:id="rId14"/>
    <p:sldId id="314" r:id="rId15"/>
    <p:sldId id="316" r:id="rId16"/>
    <p:sldId id="317" r:id="rId17"/>
    <p:sldId id="322" r:id="rId18"/>
    <p:sldId id="324" r:id="rId19"/>
    <p:sldId id="335" r:id="rId20"/>
    <p:sldId id="275" r:id="rId21"/>
    <p:sldId id="345" r:id="rId22"/>
    <p:sldId id="325" r:id="rId23"/>
    <p:sldId id="346" r:id="rId24"/>
    <p:sldId id="348" r:id="rId25"/>
    <p:sldId id="326" r:id="rId26"/>
    <p:sldId id="327" r:id="rId27"/>
    <p:sldId id="328" r:id="rId28"/>
    <p:sldId id="330" r:id="rId29"/>
    <p:sldId id="331" r:id="rId30"/>
    <p:sldId id="282" r:id="rId31"/>
    <p:sldId id="341" r:id="rId32"/>
    <p:sldId id="281" r:id="rId33"/>
    <p:sldId id="338" r:id="rId34"/>
    <p:sldId id="312" r:id="rId35"/>
    <p:sldId id="305" r:id="rId36"/>
    <p:sldId id="343" r:id="rId37"/>
    <p:sldId id="344" r:id="rId38"/>
    <p:sldId id="298" r:id="rId39"/>
    <p:sldId id="299" r:id="rId40"/>
    <p:sldId id="303" r:id="rId41"/>
    <p:sldId id="311" r:id="rId42"/>
    <p:sldId id="289" r:id="rId43"/>
    <p:sldId id="295" r:id="rId44"/>
    <p:sldId id="291" r:id="rId45"/>
    <p:sldId id="292" r:id="rId46"/>
    <p:sldId id="284" r:id="rId47"/>
    <p:sldId id="285" r:id="rId48"/>
    <p:sldId id="258" r:id="rId49"/>
    <p:sldId id="270" r:id="rId50"/>
    <p:sldId id="302" r:id="rId51"/>
    <p:sldId id="278" r:id="rId52"/>
    <p:sldId id="333" r:id="rId53"/>
    <p:sldId id="279" r:id="rId54"/>
    <p:sldId id="28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093" autoAdjust="0"/>
  </p:normalViewPr>
  <p:slideViewPr>
    <p:cSldViewPr snapToGrid="0">
      <p:cViewPr>
        <p:scale>
          <a:sx n="75" d="100"/>
          <a:sy n="75" d="100"/>
        </p:scale>
        <p:origin x="117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088BE-3599-4A57-881A-269CEEAFB50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BFABA-0455-4D3E-A1E6-AB7AD39E7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3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729420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rshfield_Clinic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7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3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Doing</a:t>
            </a:r>
            <a:r>
              <a:rPr lang="en-US" baseline="0" dirty="0" smtClean="0"/>
              <a:t> research is good, however, nobody want to take the risk to be the jail or life to do such research.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10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families of proteins that bind methylated DNA.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Methyl-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binding proteins 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MBD proteins display homology within their MBD domains, while the transcription repression domains 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described for MeCP2, MBD1, and MBD2 are non-homologous. In addition to its MBD domain, MBD1 is able to bind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unmethylated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via its third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CxxC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zinc-finger motif. MBD2 features a characteristic stretch of glycine and arginine residues 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has juxtaposed MBD and TRD domains. MBD3 is, due to a mutation in the MBD domain, not able to bind methylated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mammals. MBD4, a thymine glycosylase, contains a C-terminal glycosylase domain used for excision-based DNA repair.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family: three members of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family have been described so far.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Kaiso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ZBTB4, and ZBTB38 share a triple zinc-finger domain and a BTB/POZ domain which in case of ZBTB4 contains a 60 amino acid insertion. Furthermore, ZBTB4 and ZBTB38 contain respectively three and seven additional zinc-fingers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53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Chromosoma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2009 Oct; 118(5): 549–565.</a:t>
            </a:r>
          </a:p>
          <a:p>
            <a:r>
              <a:rPr lang="pl-PL" dirty="0" smtClean="0"/>
              <a:t/>
            </a:r>
            <a:br>
              <a:rPr lang="pl-PL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6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human genome is composed of</a:t>
            </a:r>
            <a:r>
              <a:rPr lang="en-US" baseline="0" dirty="0" smtClean="0"/>
              <a:t> A,T,C,G 4 different bases. However, human genome is not linear,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9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EFE97-5AE4-4B63-9A43-E4126ACB91A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21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EFE97-5AE4-4B63-9A43-E4126ACB91A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10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4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36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https://en.wikipedia.org/wiki/Marshfield_Clinic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64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BFABA-0455-4D3E-A1E6-AB7AD39E7B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01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ECE5-3626-40A5-A440-0908CD9D5682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776A9-9AC4-4D80-8EC7-C70E6E756F30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0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59D9-97D5-47BF-AB33-829EAC31C71E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60EC-B2AB-4C37-A98C-A81370F0FD96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A196-D94A-4C89-B103-F082D403FEB5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B2D9F-A4F8-4F69-9A8B-A15A605B9771}" type="datetime1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F42-CB54-4C5B-BAA0-8A7FAC1FC5C5}" type="datetime1">
              <a:rPr lang="en-US" smtClean="0"/>
              <a:t>5/11/2019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028B-3A8B-4051-9332-848E63585320}" type="datetime1">
              <a:rPr lang="en-US" smtClean="0"/>
              <a:t>5/11/2019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0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D12F-5D2F-4D8D-82B1-E37E3C0F9232}" type="datetime1">
              <a:rPr lang="en-US" smtClean="0"/>
              <a:t>5/11/2019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2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A159-8EAD-4CCD-8316-46BA7B0020DA}" type="datetime1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B83F5-DA96-4761-963D-7E5AA7ECF2C8}" type="datetime1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619FC-7E96-41BF-B0E2-B19C5942C655}" type="datetime1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C58C5-1220-4135-8265-FB97057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2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5.png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cbi.nlm.nih.gov/pmc/articles/PMC2729420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2729420/#CR207" TargetMode="External"/><Relationship Id="rId13" Type="http://schemas.openxmlformats.org/officeDocument/2006/relationships/hyperlink" Target="https://www.ncbi.nlm.nih.gov/pmc/articles/PMC2729420/#CR62" TargetMode="External"/><Relationship Id="rId18" Type="http://schemas.openxmlformats.org/officeDocument/2006/relationships/hyperlink" Target="https://www.ncbi.nlm.nih.gov/pmc/articles/PMC2729420/#CR71" TargetMode="External"/><Relationship Id="rId26" Type="http://schemas.openxmlformats.org/officeDocument/2006/relationships/hyperlink" Target="https://www.ncbi.nlm.nih.gov/pmc/articles/PMC2729420/" TargetMode="External"/><Relationship Id="rId3" Type="http://schemas.openxmlformats.org/officeDocument/2006/relationships/hyperlink" Target="https://www.ncbi.nlm.nih.gov/pmc/articles/PMC2729420/#CR104" TargetMode="External"/><Relationship Id="rId21" Type="http://schemas.openxmlformats.org/officeDocument/2006/relationships/hyperlink" Target="https://www.ncbi.nlm.nih.gov/pmc/articles/PMC2729420/#CR105" TargetMode="External"/><Relationship Id="rId7" Type="http://schemas.openxmlformats.org/officeDocument/2006/relationships/hyperlink" Target="https://www.ncbi.nlm.nih.gov/pmc/articles/PMC2729420/#CR65" TargetMode="External"/><Relationship Id="rId12" Type="http://schemas.openxmlformats.org/officeDocument/2006/relationships/hyperlink" Target="https://www.ncbi.nlm.nih.gov/pmc/articles/PMC2729420/#CR194" TargetMode="External"/><Relationship Id="rId17" Type="http://schemas.openxmlformats.org/officeDocument/2006/relationships/hyperlink" Target="https://www.ncbi.nlm.nih.gov/pmc/articles/PMC2729420/#CR7" TargetMode="External"/><Relationship Id="rId25" Type="http://schemas.openxmlformats.org/officeDocument/2006/relationships/hyperlink" Target="https://www.ncbi.nlm.nih.gov/pmc/articles/PMC2729420/#CR206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ncbi.nlm.nih.gov/pmc/articles/PMC2729420/#CR54" TargetMode="External"/><Relationship Id="rId20" Type="http://schemas.openxmlformats.org/officeDocument/2006/relationships/hyperlink" Target="https://www.ncbi.nlm.nih.gov/pmc/articles/PMC2729420/#CR66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cbi.nlm.nih.gov/pmc/articles/PMC2729420/#CR100" TargetMode="External"/><Relationship Id="rId11" Type="http://schemas.openxmlformats.org/officeDocument/2006/relationships/hyperlink" Target="https://www.ncbi.nlm.nih.gov/pmc/articles/PMC2729420/#CR35" TargetMode="External"/><Relationship Id="rId24" Type="http://schemas.openxmlformats.org/officeDocument/2006/relationships/hyperlink" Target="https://www.ncbi.nlm.nih.gov/pmc/articles/PMC2729420/#CR163" TargetMode="External"/><Relationship Id="rId5" Type="http://schemas.openxmlformats.org/officeDocument/2006/relationships/hyperlink" Target="https://www.ncbi.nlm.nih.gov/pmc/articles/PMC2729420/#CR158" TargetMode="External"/><Relationship Id="rId15" Type="http://schemas.openxmlformats.org/officeDocument/2006/relationships/hyperlink" Target="https://www.ncbi.nlm.nih.gov/pmc/articles/PMC2729420/#CR26" TargetMode="External"/><Relationship Id="rId23" Type="http://schemas.openxmlformats.org/officeDocument/2006/relationships/hyperlink" Target="https://www.ncbi.nlm.nih.gov/pmc/articles/PMC2729420/#CR17" TargetMode="External"/><Relationship Id="rId10" Type="http://schemas.openxmlformats.org/officeDocument/2006/relationships/hyperlink" Target="https://www.ncbi.nlm.nih.gov/pmc/articles/PMC2729420/#CR4" TargetMode="External"/><Relationship Id="rId19" Type="http://schemas.openxmlformats.org/officeDocument/2006/relationships/hyperlink" Target="https://www.ncbi.nlm.nih.gov/pmc/articles/PMC2729420/#CR181" TargetMode="External"/><Relationship Id="rId4" Type="http://schemas.openxmlformats.org/officeDocument/2006/relationships/hyperlink" Target="https://www.ncbi.nlm.nih.gov/pmc/articles/PMC2729420/#CR52" TargetMode="External"/><Relationship Id="rId9" Type="http://schemas.openxmlformats.org/officeDocument/2006/relationships/hyperlink" Target="https://www.ncbi.nlm.nih.gov/pmc/articles/PMC2729420/#CR137" TargetMode="External"/><Relationship Id="rId14" Type="http://schemas.openxmlformats.org/officeDocument/2006/relationships/hyperlink" Target="https://www.ncbi.nlm.nih.gov/pmc/articles/PMC2729420/#CR188" TargetMode="External"/><Relationship Id="rId22" Type="http://schemas.openxmlformats.org/officeDocument/2006/relationships/hyperlink" Target="https://www.ncbi.nlm.nih.gov/pmc/articles/PMC2729420/#CR17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4804" y="2580471"/>
            <a:ext cx="115173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Computational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Biology, Genetics and Epigenetics to Understand Disease Etiologies and Improve Precision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Medicine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Precision </a:t>
            </a:r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15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/05/2019</a:t>
            </a:r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04" y="346075"/>
            <a:ext cx="30861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4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5" y="1570233"/>
            <a:ext cx="6395435" cy="4492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92421" y="363965"/>
            <a:ext cx="12490517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methylation: powerful biomarkers for complex diseases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021167" y="1570233"/>
            <a:ext cx="4125622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955049" y="3411939"/>
            <a:ext cx="4815917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sensitivity: single molecular with PCR</a:t>
            </a:r>
          </a:p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Stable in vitro without degradation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tissue and status specificity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Change earlier than mRNA and protein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Easy to be assembled to a multi-disease panel</a:t>
            </a: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795964" y="2065336"/>
            <a:ext cx="4193749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345157" y="1691555"/>
            <a:ext cx="6035703" cy="21250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Almost all diseases showed abnormal methylation change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Aging can be highly predicted by methylation clock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4851" y="6488668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Molecular biomarker, </a:t>
            </a:r>
            <a:r>
              <a:rPr lang="en-US" dirty="0">
                <a:solidFill>
                  <a:srgbClr val="222222"/>
                </a:solidFill>
                <a:latin typeface="Lora"/>
              </a:rPr>
              <a:t>Wikipedia, 2019</a:t>
            </a:r>
          </a:p>
        </p:txBody>
      </p:sp>
    </p:spTree>
    <p:extLst>
      <p:ext uri="{BB962C8B-B14F-4D97-AF65-F5344CB8AC3E}">
        <p14:creationId xmlns:p14="http://schemas.microsoft.com/office/powerpoint/2010/main" val="240518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79" y="1426412"/>
            <a:ext cx="2401512" cy="19431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1291974" y="329654"/>
            <a:ext cx="11030123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Power of DNA methylation a biomarker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67206" y="3381526"/>
            <a:ext cx="1999858" cy="3960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~100%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924" b="9494"/>
          <a:stretch/>
        </p:blipFill>
        <p:spPr>
          <a:xfrm>
            <a:off x="194573" y="3921704"/>
            <a:ext cx="2673318" cy="249572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1711353" y="4404527"/>
            <a:ext cx="1085458" cy="391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US" sz="1800" b="1" baseline="30000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=0.91</a:t>
            </a:r>
            <a:endParaRPr lang="en-US" sz="1800" b="1" baseline="30000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573" y="6442825"/>
            <a:ext cx="32263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ITCSymbolStd-MediumItalic"/>
              </a:rPr>
              <a:t>Kaminsky</a:t>
            </a:r>
            <a:r>
              <a:rPr lang="en-US" sz="1600" i="1" dirty="0">
                <a:latin typeface="ITCSymbolStd-MediumItalic"/>
              </a:rPr>
              <a:t>, Nature Genetics, 2009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29499" y="1212764"/>
            <a:ext cx="4641531" cy="4733595"/>
            <a:chOff x="3486838" y="2363364"/>
            <a:chExt cx="2952663" cy="2782275"/>
          </a:xfrm>
        </p:grpSpPr>
        <p:pic>
          <p:nvPicPr>
            <p:cNvPr id="8" name="Picture 2" descr="C:\Users\Shicheng Guo\Dropbox\Project\PanCancer\PC12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10" r="4273" b="3494"/>
            <a:stretch/>
          </p:blipFill>
          <p:spPr bwMode="auto">
            <a:xfrm>
              <a:off x="3486838" y="2409558"/>
              <a:ext cx="2952663" cy="2736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组合 10"/>
            <p:cNvGrpSpPr/>
            <p:nvPr/>
          </p:nvGrpSpPr>
          <p:grpSpPr>
            <a:xfrm>
              <a:off x="4364224" y="2363364"/>
              <a:ext cx="1969351" cy="2300313"/>
              <a:chOff x="4046724" y="813522"/>
              <a:chExt cx="1969351" cy="2300313"/>
            </a:xfrm>
          </p:grpSpPr>
          <p:sp>
            <p:nvSpPr>
              <p:cNvPr id="10" name="椭圆 6"/>
              <p:cNvSpPr/>
              <p:nvPr/>
            </p:nvSpPr>
            <p:spPr>
              <a:xfrm rot="19569729">
                <a:off x="4046724" y="813522"/>
                <a:ext cx="793674" cy="2300313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椭圆 7"/>
              <p:cNvSpPr/>
              <p:nvPr/>
            </p:nvSpPr>
            <p:spPr>
              <a:xfrm rot="3333254">
                <a:off x="5301878" y="1935081"/>
                <a:ext cx="522132" cy="90626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8525196" y="591089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4681"/>
          <a:stretch/>
        </p:blipFill>
        <p:spPr>
          <a:xfrm>
            <a:off x="2989215" y="1696934"/>
            <a:ext cx="4672782" cy="362464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08239" y="5367594"/>
            <a:ext cx="4353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DiverdaSansCom-Bold"/>
              </a:rPr>
              <a:t>DNA methylation-based age and age acceleration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3425887" y="5721383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ITCSymbolStd-MediumItalic"/>
              </a:rPr>
              <a:t>Horvath, Nature Review Genetics, 2018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 rot="19760070">
            <a:off x="8425555" y="1562309"/>
            <a:ext cx="1955800" cy="371588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2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2700" y="1206500"/>
            <a:ext cx="5584416" cy="5549900"/>
            <a:chOff x="79784" y="843348"/>
            <a:chExt cx="4707086" cy="5002306"/>
          </a:xfrm>
        </p:grpSpPr>
        <p:pic>
          <p:nvPicPr>
            <p:cNvPr id="4" name="图片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84" y="843348"/>
              <a:ext cx="4707086" cy="5002306"/>
            </a:xfrm>
            <a:prstGeom prst="rect">
              <a:avLst/>
            </a:prstGeom>
          </p:spPr>
        </p:pic>
        <p:sp>
          <p:nvSpPr>
            <p:cNvPr id="14" name="椭圆 4"/>
            <p:cNvSpPr/>
            <p:nvPr/>
          </p:nvSpPr>
          <p:spPr>
            <a:xfrm>
              <a:off x="2834661" y="1194615"/>
              <a:ext cx="1466665" cy="2604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8" name="文本框 18"/>
            <p:cNvSpPr txBox="1"/>
            <p:nvPr/>
          </p:nvSpPr>
          <p:spPr>
            <a:xfrm>
              <a:off x="1215706" y="4060672"/>
              <a:ext cx="29848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endPara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endPara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  <a:p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12850" y="154865"/>
            <a:ext cx="111822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Identification and validation of the methylation biomarkers of non-small cell lung cancer (NSCLC)</a:t>
            </a:r>
          </a:p>
        </p:txBody>
      </p:sp>
      <p:pic>
        <p:nvPicPr>
          <p:cNvPr id="32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5" b="12548"/>
          <a:stretch/>
        </p:blipFill>
        <p:spPr>
          <a:xfrm>
            <a:off x="5900254" y="3327128"/>
            <a:ext cx="5593245" cy="2501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12"/>
              <p:cNvSpPr/>
              <p:nvPr/>
            </p:nvSpPr>
            <p:spPr>
              <a:xfrm>
                <a:off x="5900254" y="1194619"/>
                <a:ext cx="3927614" cy="441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𝑖𝑗𝑔</m:t>
                          </m:r>
                        </m:sub>
                      </m:sSub>
                      <m:r>
                        <a:rPr lang="zh-CN" altLang="en-US" sz="2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zh-CN" altLang="en-US" sz="21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zh-CN" altLang="en-US" sz="21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𝑖𝑔</m:t>
                          </m:r>
                        </m:sub>
                      </m:sSub>
                      <m:r>
                        <a:rPr lang="zh-CN" altLang="en-US" sz="21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𝑖𝑔</m:t>
                          </m:r>
                        </m:sub>
                      </m:sSub>
                      <m:sSub>
                        <m:sSubPr>
                          <m:ctrlPr>
                            <a:rPr lang="zh-CN" alt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𝑖𝑗𝑔</m:t>
                          </m:r>
                        </m:sub>
                      </m:sSub>
                    </m:oMath>
                  </m:oMathPara>
                </a14:m>
                <a:endParaRPr lang="zh-CN" altLang="en-US" sz="2100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5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254" y="1194619"/>
                <a:ext cx="3927614" cy="44172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14"/>
              <p:cNvSpPr/>
              <p:nvPr/>
            </p:nvSpPr>
            <p:spPr>
              <a:xfrm>
                <a:off x="5900254" y="1644617"/>
                <a:ext cx="6190146" cy="912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28600">
                  <a:spcBef>
                    <a:spcPts val="585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/>
                        </m:ctrlPr>
                      </m:sSubPr>
                      <m:e>
                        <m:r>
                          <a:rPr lang="en-US" altLang="zh-CN" sz="1600"/>
                          <m:t>𝑌</m:t>
                        </m:r>
                      </m:e>
                      <m:sub>
                        <m:r>
                          <a:rPr lang="en-US" altLang="zh-CN" sz="1600"/>
                          <m:t>𝑖𝑗𝑔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raw microarray signals</a:t>
                </a:r>
                <a:r>
                  <a:rPr lang="zh-CN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/>
                          <m:t>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/>
                          <m:t>g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 methylation signals</a:t>
                </a:r>
                <a:r>
                  <a:rPr lang="zh-CN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/>
                      <m:t>𝑋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status matrix</a:t>
                </a:r>
                <a:r>
                  <a:rPr lang="zh-CN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/>
                        </m:ctrlPr>
                      </m:sSubPr>
                      <m:e>
                        <m:r>
                          <a:rPr lang="en-US" altLang="zh-CN" sz="1600"/>
                          <m:t>𝛾</m:t>
                        </m:r>
                      </m:e>
                      <m:sub>
                        <m:r>
                          <a:rPr lang="en-US" altLang="zh-CN" sz="1600"/>
                          <m:t>𝑖𝑔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/>
                        </m:ctrlPr>
                      </m:sSubPr>
                      <m:e>
                        <m:r>
                          <a:rPr lang="en-US" altLang="zh-CN" sz="1600"/>
                          <m:t>𝛿</m:t>
                        </m:r>
                      </m:e>
                      <m:sub>
                        <m:r>
                          <a:rPr lang="en-US" altLang="zh-CN" sz="1600"/>
                          <m:t>𝑖𝑔</m:t>
                        </m:r>
                      </m:sub>
                    </m:sSub>
                    <m:r>
                      <a:rPr lang="en-US" altLang="zh-CN" sz="1600"/>
                      <m:t>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represents additive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multiplicative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effects of </a:t>
                </a:r>
                <a14:m>
                  <m:oMath xmlns:m="http://schemas.openxmlformats.org/officeDocument/2006/math">
                    <m:r>
                      <a:rPr lang="en-US" altLang="zh-CN" sz="1600"/>
                      <m:t>𝑖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batch</a:t>
                </a:r>
                <a:r>
                  <a:rPr lang="zh-CN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/>
                        </m:ctrlPr>
                      </m:sSubPr>
                      <m:e>
                        <m:r>
                          <a:rPr lang="en-US" altLang="zh-CN" sz="1600"/>
                          <m:t>𝜀</m:t>
                        </m:r>
                      </m:e>
                      <m:sub>
                        <m:r>
                          <a:rPr lang="en-US" altLang="zh-CN" sz="1600"/>
                          <m:t>𝑖𝑗𝑔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random error, mean is 0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variants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/>
                        </m:ctrlPr>
                      </m:sSupPr>
                      <m:e>
                        <m:sSub>
                          <m:sSubPr>
                            <m:ctrlPr>
                              <a:rPr lang="zh-CN" altLang="zh-CN" sz="1600"/>
                            </m:ctrlPr>
                          </m:sSubPr>
                          <m:e>
                            <m:r>
                              <a:rPr lang="en-US" altLang="zh-CN" sz="1600"/>
                              <m:t>𝜎</m:t>
                            </m:r>
                          </m:e>
                          <m:sub>
                            <m:r>
                              <a:rPr lang="en-US" altLang="zh-CN" sz="1600"/>
                              <m:t>𝑔</m:t>
                            </m:r>
                          </m:sub>
                        </m:sSub>
                      </m:e>
                      <m:sup>
                        <m:r>
                          <a:rPr lang="en-US" altLang="zh-CN" sz="1600"/>
                          <m:t>2</m:t>
                        </m:r>
                      </m:sup>
                    </m:sSup>
                  </m:oMath>
                </a14:m>
                <a:endParaRPr lang="zh-CN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254" y="1644617"/>
                <a:ext cx="6190146" cy="912237"/>
              </a:xfrm>
              <a:prstGeom prst="rect">
                <a:avLst/>
              </a:prstGeom>
              <a:blipFill>
                <a:blip r:embed="rId5"/>
                <a:stretch>
                  <a:fillRect l="-591" t="-3356" b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7988300" y="6387068"/>
            <a:ext cx="435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Guo,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 et al (2015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 </a:t>
            </a:r>
            <a:r>
              <a:rPr lang="en-US" u="sng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Clin</a:t>
            </a:r>
            <a:r>
              <a:rPr lang="en-US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Epigenetics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38" name="Down Arrow 37"/>
          <p:cNvSpPr/>
          <p:nvPr/>
        </p:nvSpPr>
        <p:spPr>
          <a:xfrm>
            <a:off x="7594600" y="2789591"/>
            <a:ext cx="1765300" cy="3048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1"/>
          <p:cNvGrpSpPr/>
          <p:nvPr/>
        </p:nvGrpSpPr>
        <p:grpSpPr>
          <a:xfrm>
            <a:off x="241302" y="1231927"/>
            <a:ext cx="4711698" cy="3024682"/>
            <a:chOff x="6490271" y="989704"/>
            <a:chExt cx="4908929" cy="3424557"/>
          </a:xfrm>
        </p:grpSpPr>
        <p:pic>
          <p:nvPicPr>
            <p:cNvPr id="20" name="图片 7"/>
            <p:cNvPicPr>
              <a:picLocks noChangeAspect="1"/>
            </p:cNvPicPr>
            <p:nvPr/>
          </p:nvPicPr>
          <p:blipFill rotWithShape="1">
            <a:blip r:embed="rId2" cstate="print"/>
            <a:srcRect l="11545" r="9488" b="11450"/>
            <a:stretch/>
          </p:blipFill>
          <p:spPr>
            <a:xfrm>
              <a:off x="6490271" y="989704"/>
              <a:ext cx="4908929" cy="3424557"/>
            </a:xfrm>
            <a:prstGeom prst="rect">
              <a:avLst/>
            </a:prstGeom>
          </p:spPr>
        </p:pic>
        <p:grpSp>
          <p:nvGrpSpPr>
            <p:cNvPr id="21" name="组合 17"/>
            <p:cNvGrpSpPr/>
            <p:nvPr/>
          </p:nvGrpSpPr>
          <p:grpSpPr>
            <a:xfrm>
              <a:off x="7361474" y="1446693"/>
              <a:ext cx="3958670" cy="1874236"/>
              <a:chOff x="7361474" y="1446693"/>
              <a:chExt cx="3958670" cy="1874236"/>
            </a:xfrm>
          </p:grpSpPr>
          <p:sp>
            <p:nvSpPr>
              <p:cNvPr id="25" name="右箭头 11"/>
              <p:cNvSpPr/>
              <p:nvPr/>
            </p:nvSpPr>
            <p:spPr>
              <a:xfrm rot="16200000">
                <a:off x="7561454" y="1257471"/>
                <a:ext cx="199226" cy="57767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右箭头 12"/>
              <p:cNvSpPr/>
              <p:nvPr/>
            </p:nvSpPr>
            <p:spPr>
              <a:xfrm rot="16200000">
                <a:off x="9220640" y="1257471"/>
                <a:ext cx="199226" cy="57767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右箭头 13"/>
              <p:cNvSpPr/>
              <p:nvPr/>
            </p:nvSpPr>
            <p:spPr>
              <a:xfrm rot="16200000">
                <a:off x="10931696" y="1257471"/>
                <a:ext cx="199226" cy="57767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右箭头 14"/>
              <p:cNvSpPr/>
              <p:nvPr/>
            </p:nvSpPr>
            <p:spPr>
              <a:xfrm rot="16200000">
                <a:off x="7550696" y="2932481"/>
                <a:ext cx="199226" cy="57767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18"/>
            <p:cNvGrpSpPr/>
            <p:nvPr/>
          </p:nvGrpSpPr>
          <p:grpSpPr>
            <a:xfrm>
              <a:off x="8988386" y="3220518"/>
              <a:ext cx="2356508" cy="938946"/>
              <a:chOff x="8988386" y="3220518"/>
              <a:chExt cx="2356508" cy="938946"/>
            </a:xfrm>
          </p:grpSpPr>
          <p:sp>
            <p:nvSpPr>
              <p:cNvPr id="23" name="右箭头 15"/>
              <p:cNvSpPr/>
              <p:nvPr/>
            </p:nvSpPr>
            <p:spPr>
              <a:xfrm rot="5400000">
                <a:off x="9228544" y="2980360"/>
                <a:ext cx="200822" cy="6811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右箭头 16"/>
              <p:cNvSpPr/>
              <p:nvPr/>
            </p:nvSpPr>
            <p:spPr>
              <a:xfrm rot="5400000">
                <a:off x="10903913" y="3718484"/>
                <a:ext cx="200823" cy="6811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0" name="Rectangle 29"/>
          <p:cNvSpPr/>
          <p:nvPr/>
        </p:nvSpPr>
        <p:spPr>
          <a:xfrm>
            <a:off x="230797" y="199116"/>
            <a:ext cx="11669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ethylation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Status Determined-Single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ucleotide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rimer Extension Technique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(MSD-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SNuPET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 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based Cancer Prediction </a:t>
            </a:r>
            <a:r>
              <a:rPr lang="en-US" altLang="zh-CN" sz="2400" b="1" kern="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109658" y="1435099"/>
            <a:ext cx="2122478" cy="1679878"/>
            <a:chOff x="5480052" y="1503043"/>
            <a:chExt cx="1783363" cy="1626564"/>
          </a:xfrm>
        </p:grpSpPr>
        <p:pic>
          <p:nvPicPr>
            <p:cNvPr id="18" name="图片 4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7"/>
            <a:stretch/>
          </p:blipFill>
          <p:spPr>
            <a:xfrm>
              <a:off x="5480052" y="1503043"/>
              <a:ext cx="1783363" cy="1626564"/>
            </a:xfrm>
            <a:prstGeom prst="rect">
              <a:avLst/>
            </a:prstGeom>
            <a:ln w="28575" cap="sq" cmpd="thickThin">
              <a:solidFill>
                <a:schemeClr val="bg1"/>
              </a:solidFill>
              <a:prstDash val="lgDash"/>
              <a:miter lim="800000"/>
            </a:ln>
            <a:effectLst/>
          </p:spPr>
        </p:pic>
        <p:sp>
          <p:nvSpPr>
            <p:cNvPr id="31" name="文本框 43"/>
            <p:cNvSpPr txBox="1"/>
            <p:nvPr/>
          </p:nvSpPr>
          <p:spPr>
            <a:xfrm>
              <a:off x="6190533" y="1605457"/>
              <a:ext cx="7136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P=0.285</a:t>
              </a:r>
              <a:endParaRPr lang="zh-CN" altLang="en-US" sz="1100" b="1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185563"/>
              </p:ext>
            </p:extLst>
          </p:nvPr>
        </p:nvGraphicFramePr>
        <p:xfrm>
          <a:off x="139016" y="4594402"/>
          <a:ext cx="5124450" cy="2006598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014615">
                  <a:extLst>
                    <a:ext uri="{9D8B030D-6E8A-4147-A177-3AD203B41FA5}">
                      <a16:colId xmlns:a16="http://schemas.microsoft.com/office/drawing/2014/main" val="1703111568"/>
                    </a:ext>
                  </a:extLst>
                </a:gridCol>
                <a:gridCol w="821967">
                  <a:extLst>
                    <a:ext uri="{9D8B030D-6E8A-4147-A177-3AD203B41FA5}">
                      <a16:colId xmlns:a16="http://schemas.microsoft.com/office/drawing/2014/main" val="1643288946"/>
                    </a:ext>
                  </a:extLst>
                </a:gridCol>
                <a:gridCol w="821967">
                  <a:extLst>
                    <a:ext uri="{9D8B030D-6E8A-4147-A177-3AD203B41FA5}">
                      <a16:colId xmlns:a16="http://schemas.microsoft.com/office/drawing/2014/main" val="4161653725"/>
                    </a:ext>
                  </a:extLst>
                </a:gridCol>
                <a:gridCol w="821967">
                  <a:extLst>
                    <a:ext uri="{9D8B030D-6E8A-4147-A177-3AD203B41FA5}">
                      <a16:colId xmlns:a16="http://schemas.microsoft.com/office/drawing/2014/main" val="1783031261"/>
                    </a:ext>
                  </a:extLst>
                </a:gridCol>
                <a:gridCol w="821967">
                  <a:extLst>
                    <a:ext uri="{9D8B030D-6E8A-4147-A177-3AD203B41FA5}">
                      <a16:colId xmlns:a16="http://schemas.microsoft.com/office/drawing/2014/main" val="2508678386"/>
                    </a:ext>
                  </a:extLst>
                </a:gridCol>
                <a:gridCol w="821967">
                  <a:extLst>
                    <a:ext uri="{9D8B030D-6E8A-4147-A177-3AD203B41FA5}">
                      <a16:colId xmlns:a16="http://schemas.microsoft.com/office/drawing/2014/main" val="4006159941"/>
                    </a:ext>
                  </a:extLst>
                </a:gridCol>
              </a:tblGrid>
              <a:tr h="33443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NSCLC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CTR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Sen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Spe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AUC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5942950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AGTR1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12.88%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4.48%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59.73%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79.59%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4188697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GALR1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18.31%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2.91%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46.98%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85.03%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0.67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8623762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NTSR1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9.37%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0.56%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44.30%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94.56%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smtClean="0">
                          <a:effectLst/>
                        </a:rPr>
                        <a:t>0.70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6654823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SLC5A8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25.59%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11.66%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52.35%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88.44%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3570704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ZMYND10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6.95%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12.82%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73.15%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92.52%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smtClean="0">
                          <a:effectLst/>
                        </a:rPr>
                        <a:t>0.80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8382955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449752"/>
              </p:ext>
            </p:extLst>
          </p:nvPr>
        </p:nvGraphicFramePr>
        <p:xfrm>
          <a:off x="5109658" y="1435099"/>
          <a:ext cx="6483351" cy="304446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708150">
                  <a:extLst>
                    <a:ext uri="{9D8B030D-6E8A-4147-A177-3AD203B41FA5}">
                      <a16:colId xmlns:a16="http://schemas.microsoft.com/office/drawing/2014/main" val="3711772175"/>
                    </a:ext>
                  </a:extLst>
                </a:gridCol>
                <a:gridCol w="721096">
                  <a:extLst>
                    <a:ext uri="{9D8B030D-6E8A-4147-A177-3AD203B41FA5}">
                      <a16:colId xmlns:a16="http://schemas.microsoft.com/office/drawing/2014/main" val="135999909"/>
                    </a:ext>
                  </a:extLst>
                </a:gridCol>
                <a:gridCol w="856671">
                  <a:extLst>
                    <a:ext uri="{9D8B030D-6E8A-4147-A177-3AD203B41FA5}">
                      <a16:colId xmlns:a16="http://schemas.microsoft.com/office/drawing/2014/main" val="878296271"/>
                    </a:ext>
                  </a:extLst>
                </a:gridCol>
                <a:gridCol w="736013">
                  <a:extLst>
                    <a:ext uri="{9D8B030D-6E8A-4147-A177-3AD203B41FA5}">
                      <a16:colId xmlns:a16="http://schemas.microsoft.com/office/drawing/2014/main" val="514173560"/>
                    </a:ext>
                  </a:extLst>
                </a:gridCol>
                <a:gridCol w="868737">
                  <a:extLst>
                    <a:ext uri="{9D8B030D-6E8A-4147-A177-3AD203B41FA5}">
                      <a16:colId xmlns:a16="http://schemas.microsoft.com/office/drawing/2014/main" val="3569624345"/>
                    </a:ext>
                  </a:extLst>
                </a:gridCol>
                <a:gridCol w="856671">
                  <a:extLst>
                    <a:ext uri="{9D8B030D-6E8A-4147-A177-3AD203B41FA5}">
                      <a16:colId xmlns:a16="http://schemas.microsoft.com/office/drawing/2014/main" val="1160814593"/>
                    </a:ext>
                  </a:extLst>
                </a:gridCol>
                <a:gridCol w="736013">
                  <a:extLst>
                    <a:ext uri="{9D8B030D-6E8A-4147-A177-3AD203B41FA5}">
                      <a16:colId xmlns:a16="http://schemas.microsoft.com/office/drawing/2014/main" val="4286315687"/>
                    </a:ext>
                  </a:extLst>
                </a:gridCol>
              </a:tblGrid>
              <a:tr h="338274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336782"/>
                  </a:ext>
                </a:extLst>
              </a:tr>
              <a:tr h="338274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482241"/>
                  </a:ext>
                </a:extLst>
              </a:tr>
              <a:tr h="338274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</a:t>
                      </a:r>
                      <a:r>
                        <a:rPr lang="en-US" sz="1800" u="none" strike="noStrike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5482157"/>
                  </a:ext>
                </a:extLst>
              </a:tr>
              <a:tr h="338274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8437378"/>
                  </a:ext>
                </a:extLst>
              </a:tr>
              <a:tr h="33827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</a:t>
                      </a:r>
                      <a:r>
                        <a:rPr lang="en-US" sz="1800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Forest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en-US" sz="18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7738196"/>
                  </a:ext>
                </a:extLst>
              </a:tr>
              <a:tr h="338274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Bayes Tree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773170"/>
                  </a:ext>
                </a:extLst>
              </a:tr>
              <a:tr h="338274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5905758"/>
                  </a:ext>
                </a:extLst>
              </a:tr>
              <a:tr h="338274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 (K=2)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  <a:endParaRPr lang="en-US" sz="1800" b="0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  <a:endParaRPr lang="en-US" sz="1800" b="0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944865"/>
                  </a:ext>
                </a:extLst>
              </a:tr>
              <a:tr h="338274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FPCA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9371198"/>
                  </a:ext>
                </a:extLst>
              </a:tr>
            </a:tbl>
          </a:graphicData>
        </a:graphic>
      </p:graphicFrame>
      <p:sp>
        <p:nvSpPr>
          <p:cNvPr id="36" name="矩形 14"/>
          <p:cNvSpPr/>
          <p:nvPr/>
        </p:nvSpPr>
        <p:spPr>
          <a:xfrm>
            <a:off x="5015175" y="4719385"/>
            <a:ext cx="7474634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spcBef>
                <a:spcPts val="585"/>
              </a:spcBef>
            </a:pP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Summary: </a:t>
            </a:r>
          </a:p>
          <a:p>
            <a:pPr marL="457200" indent="-457200">
              <a:spcBef>
                <a:spcPts val="585"/>
              </a:spcBef>
              <a:buAutoNum type="arabicPeriod"/>
            </a:pP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integration of DNA methylation is helpful.</a:t>
            </a:r>
          </a:p>
          <a:p>
            <a:pPr marL="457200" indent="-457200">
              <a:spcBef>
                <a:spcPts val="585"/>
              </a:spcBef>
              <a:buAutoNum type="arabicPeriod"/>
            </a:pP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Batch effect is strong between different platform.</a:t>
            </a:r>
          </a:p>
          <a:p>
            <a:pPr marL="457200" indent="-457200">
              <a:spcBef>
                <a:spcPts val="585"/>
              </a:spcBef>
              <a:buAutoNum type="arabicPeriod"/>
            </a:pP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MSD-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SNuPET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could be applied for biomarker identification</a:t>
            </a:r>
          </a:p>
          <a:p>
            <a:pPr marL="457200" indent="-457200">
              <a:spcBef>
                <a:spcPts val="585"/>
              </a:spcBef>
              <a:buAutoNum type="arabicPeriod"/>
            </a:pP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Bayes Tree and Random Forest is powerful for prediction</a:t>
            </a:r>
          </a:p>
          <a:p>
            <a:pPr marL="457200" indent="-457200">
              <a:spcBef>
                <a:spcPts val="585"/>
              </a:spcBef>
              <a:buAutoNum type="arabicPeriod"/>
            </a:pPr>
            <a:endParaRPr lang="zh-C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58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2888" y="154090"/>
            <a:ext cx="11620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Epigenome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analysis of serum cell-free circulating DNA in progression of HBV-related Hepatocellular carcinoma</a:t>
            </a:r>
          </a:p>
        </p:txBody>
      </p:sp>
      <p:sp>
        <p:nvSpPr>
          <p:cNvPr id="8" name="Rectangle 7"/>
          <p:cNvSpPr/>
          <p:nvPr/>
        </p:nvSpPr>
        <p:spPr>
          <a:xfrm>
            <a:off x="5915025" y="6550223"/>
            <a:ext cx="6062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Zhao </a:t>
            </a:r>
            <a:r>
              <a:rPr lang="en-US" sz="1400" b="1" dirty="0" smtClean="0"/>
              <a:t>Y, </a:t>
            </a:r>
            <a:r>
              <a:rPr lang="en-US" sz="1400" b="1" dirty="0" err="1"/>
              <a:t>Xue</a:t>
            </a:r>
            <a:r>
              <a:rPr lang="en-US" sz="1400" b="1" dirty="0"/>
              <a:t> </a:t>
            </a:r>
            <a:r>
              <a:rPr lang="en-US" sz="1400" b="1" dirty="0" smtClean="0"/>
              <a:t>F, </a:t>
            </a:r>
            <a:r>
              <a:rPr lang="en-US" sz="1400" b="1" dirty="0"/>
              <a:t>Sun J, Guo S</a:t>
            </a:r>
            <a:r>
              <a:rPr lang="en-US" sz="1400" dirty="0"/>
              <a:t> et al. </a:t>
            </a:r>
            <a:r>
              <a:rPr lang="en-US" sz="1400" dirty="0" err="1" smtClean="0"/>
              <a:t>Clin</a:t>
            </a:r>
            <a:r>
              <a:rPr lang="en-US" sz="1400" dirty="0" smtClean="0"/>
              <a:t> </a:t>
            </a:r>
            <a:r>
              <a:rPr lang="en-US" sz="1400" dirty="0"/>
              <a:t>Epigenetics 2014;6(1):30. PMID: 25859288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503" r="1722"/>
          <a:stretch/>
        </p:blipFill>
        <p:spPr>
          <a:xfrm>
            <a:off x="6288881" y="1174853"/>
            <a:ext cx="4855369" cy="53431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5" y="1383112"/>
            <a:ext cx="4350170" cy="32093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4876775"/>
            <a:ext cx="5610225" cy="11049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61949" y="6114987"/>
            <a:ext cx="6496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Process of Hepatitis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B </a:t>
            </a:r>
            <a:r>
              <a:rPr lang="en-US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Virus-Associated Hepatocellular Carcinoma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9186862" y="2457430"/>
            <a:ext cx="30051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HC, healthy control; </a:t>
            </a:r>
            <a:endParaRPr lang="en-US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CHB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HBV-related hepatitis</a:t>
            </a:r>
          </a:p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HBV-related liver cirrhosis; </a:t>
            </a:r>
            <a:endParaRPr lang="en-US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HCC, HBV-related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hepatocellular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carcinoma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5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635"/>
          <a:stretch/>
        </p:blipFill>
        <p:spPr>
          <a:xfrm>
            <a:off x="561975" y="1181099"/>
            <a:ext cx="2588475" cy="2209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1461"/>
          <a:stretch/>
        </p:blipFill>
        <p:spPr>
          <a:xfrm>
            <a:off x="3224944" y="1243011"/>
            <a:ext cx="2746829" cy="2205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397"/>
          <a:stretch/>
        </p:blipFill>
        <p:spPr>
          <a:xfrm>
            <a:off x="5971773" y="1243011"/>
            <a:ext cx="2620859" cy="21478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3425" y="913695"/>
            <a:ext cx="6867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HBV-related hepatitis                          HBV-related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liver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cirrhosis                          HBV-related HCC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602" y="862645"/>
            <a:ext cx="2762496" cy="2586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48" y="3439671"/>
            <a:ext cx="3196253" cy="1679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t="9939" b="3353"/>
          <a:stretch/>
        </p:blipFill>
        <p:spPr>
          <a:xfrm>
            <a:off x="561976" y="5114925"/>
            <a:ext cx="2495550" cy="1724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767" y="3683772"/>
            <a:ext cx="1965332" cy="1821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4646" y="3683772"/>
            <a:ext cx="1817178" cy="19020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3750" y="3621844"/>
            <a:ext cx="1732375" cy="18981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1671" y="3594982"/>
            <a:ext cx="1744929" cy="19245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1523" y="-40084"/>
            <a:ext cx="11620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Epigenome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analysis of serum cell-free circulating DNA in progression of HBV-related Hepatocellular carcinoma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62349" y="6255717"/>
            <a:ext cx="8315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Zhao Y, </a:t>
            </a:r>
            <a:r>
              <a:rPr lang="en-US" b="1" dirty="0" err="1"/>
              <a:t>Xue</a:t>
            </a:r>
            <a:r>
              <a:rPr lang="en-US" b="1" dirty="0"/>
              <a:t> F, Sun J, Guo S</a:t>
            </a:r>
            <a:r>
              <a:rPr lang="en-US" dirty="0"/>
              <a:t> et al. </a:t>
            </a:r>
            <a:r>
              <a:rPr lang="en-US" dirty="0" err="1"/>
              <a:t>Clin</a:t>
            </a:r>
            <a:r>
              <a:rPr lang="en-US" dirty="0"/>
              <a:t> Epigenetics 2014;6(1):30. PMID: 25859288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029324" y="4700955"/>
            <a:ext cx="1066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AUC=0.7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53320" y="4700955"/>
            <a:ext cx="1158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AUC=0.68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82174" y="4729747"/>
            <a:ext cx="1206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AUC=0.76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62349" y="5805970"/>
            <a:ext cx="2808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 Availability : GSE54961</a:t>
            </a:r>
          </a:p>
        </p:txBody>
      </p:sp>
    </p:spTree>
    <p:extLst>
      <p:ext uri="{BB962C8B-B14F-4D97-AF65-F5344CB8AC3E}">
        <p14:creationId xmlns:p14="http://schemas.microsoft.com/office/powerpoint/2010/main" val="1785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38448" y="6304002"/>
            <a:ext cx="6076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Zhao, Y., S. Guo, J.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Sun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et al. (2012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 </a:t>
            </a:r>
            <a:r>
              <a:rPr lang="en-US" u="sng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PLoS</a:t>
            </a:r>
            <a:r>
              <a:rPr lang="en-US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One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(4):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e35175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198" y="0"/>
            <a:ext cx="11620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Methylcap-seq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reveals novel DNA methylation markers for the diagnosis and recurrence prediction of bladder cancer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34" y="1415534"/>
            <a:ext cx="3422025" cy="192774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33909" y="3305889"/>
            <a:ext cx="1998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Mayo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Clinic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Website, 2019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3"/>
          <p:cNvPicPr>
            <a:picLocks noChangeAspect="1"/>
          </p:cNvPicPr>
          <p:nvPr/>
        </p:nvPicPr>
        <p:blipFill rotWithShape="1">
          <a:blip r:embed="rId3" cstate="print"/>
          <a:srcRect t="6100" b="5084"/>
          <a:stretch/>
        </p:blipFill>
        <p:spPr>
          <a:xfrm>
            <a:off x="390812" y="4108791"/>
            <a:ext cx="4082416" cy="233505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34352" y="6227058"/>
            <a:ext cx="29931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Methods. Volume 52, Issue 3, 2010, 232-236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0812" y="3714362"/>
            <a:ext cx="466196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MBDCap-Seq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MethylCap-Seq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/MBD-</a:t>
            </a:r>
            <a:r>
              <a:rPr lang="en-US" sz="1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MBDCap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MiGS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7"/>
          <p:cNvSpPr/>
          <p:nvPr/>
        </p:nvSpPr>
        <p:spPr>
          <a:xfrm>
            <a:off x="6598998" y="1164515"/>
            <a:ext cx="1728394" cy="354308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T24, 5637</a:t>
            </a:r>
            <a:endParaRPr lang="zh-CN" altLang="en-US" sz="2000" b="1" dirty="0">
              <a:solidFill>
                <a:schemeClr val="tx1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20" name="矩形 8"/>
          <p:cNvSpPr/>
          <p:nvPr/>
        </p:nvSpPr>
        <p:spPr>
          <a:xfrm>
            <a:off x="8760273" y="1164515"/>
            <a:ext cx="1786644" cy="354308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BN1, BN2</a:t>
            </a:r>
            <a:endParaRPr lang="zh-CN" altLang="en-US" sz="2000" b="1" dirty="0">
              <a:solidFill>
                <a:schemeClr val="tx1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21" name="下箭头 9"/>
          <p:cNvSpPr/>
          <p:nvPr/>
        </p:nvSpPr>
        <p:spPr>
          <a:xfrm>
            <a:off x="7542138" y="1753616"/>
            <a:ext cx="1816936" cy="122348"/>
          </a:xfrm>
          <a:prstGeom prst="downArrow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tx1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22" name="矩形 10"/>
          <p:cNvSpPr/>
          <p:nvPr/>
        </p:nvSpPr>
        <p:spPr>
          <a:xfrm>
            <a:off x="6499986" y="2177155"/>
            <a:ext cx="3120690" cy="35011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 smtClean="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MethylCap-Seq</a:t>
            </a:r>
            <a:endParaRPr lang="en-US" altLang="zh-CN" sz="2000" b="1" dirty="0">
              <a:solidFill>
                <a:schemeClr val="tx1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3" name="文本框 29"/>
          <p:cNvSpPr txBox="1"/>
          <p:nvPr/>
        </p:nvSpPr>
        <p:spPr>
          <a:xfrm>
            <a:off x="9727891" y="1795625"/>
            <a:ext cx="1448153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Arial Black" panose="020B0A04020102020204" pitchFamily="34" charset="0"/>
                <a:ea typeface="黑体" panose="02010609060101010101" pitchFamily="49" charset="-122"/>
              </a:rPr>
              <a:t>BWA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sz="1600" b="1" dirty="0" err="1">
                <a:latin typeface="Arial Black" panose="020B0A04020102020204" pitchFamily="34" charset="0"/>
                <a:ea typeface="黑体" panose="02010609060101010101" pitchFamily="49" charset="-122"/>
              </a:rPr>
              <a:t>Samtools</a:t>
            </a:r>
            <a:endParaRPr lang="en-US" altLang="zh-CN" sz="1600" b="1" dirty="0">
              <a:latin typeface="Arial Black" panose="020B0A04020102020204" pitchFamily="34" charset="0"/>
              <a:ea typeface="黑体" panose="02010609060101010101" pitchFamily="49" charset="-122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Picard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MACS2</a:t>
            </a:r>
            <a:endParaRPr lang="zh-CN" altLang="en-US" sz="1600" b="1" dirty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35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789360"/>
              </p:ext>
            </p:extLst>
          </p:nvPr>
        </p:nvGraphicFramePr>
        <p:xfrm>
          <a:off x="6386328" y="2920600"/>
          <a:ext cx="5024566" cy="302049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262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718"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</a:rPr>
                        <a:t>                                                       BCC                   Normal</a:t>
                      </a: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</a:rPr>
                        <a:t>                                                 (5637+T24)         (N1+N2)</a:t>
                      </a:r>
                      <a:endParaRPr lang="zh-CN" sz="16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Reads(72bp)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6,232,852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6,230,959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Total bases recalled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473,696752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473,552,884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Base Q20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0.9143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0.909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Peaks </a:t>
                      </a:r>
                      <a:r>
                        <a:rPr lang="en-US" sz="1800" kern="100" dirty="0" smtClean="0">
                          <a:effectLst/>
                        </a:rPr>
                        <a:t>(P&lt;E-3) 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210,051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229,538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2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High-DMR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70,432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83,690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DMR </a:t>
                      </a:r>
                      <a:r>
                        <a:rPr lang="en-US" sz="1800" kern="100" dirty="0" smtClean="0">
                          <a:effectLst/>
                        </a:rPr>
                        <a:t>with </a:t>
                      </a:r>
                      <a:r>
                        <a:rPr lang="en-US" sz="1800" kern="100" dirty="0" err="1">
                          <a:effectLst/>
                        </a:rPr>
                        <a:t>refGene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55,237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45,522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DMR </a:t>
                      </a:r>
                      <a:r>
                        <a:rPr lang="en-US" sz="1800" kern="100" dirty="0" smtClean="0">
                          <a:effectLst/>
                        </a:rPr>
                        <a:t>with CGI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21,179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1,945</a:t>
                      </a:r>
                      <a:endParaRPr lang="zh-CN" sz="2800" b="1" i="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28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DMR (</a:t>
                      </a:r>
                      <a:r>
                        <a:rPr lang="en-US" sz="1800" kern="100" dirty="0" err="1" smtClean="0">
                          <a:effectLst/>
                        </a:rPr>
                        <a:t>refGene</a:t>
                      </a:r>
                      <a:r>
                        <a:rPr lang="en-US" sz="1800" kern="100" dirty="0" smtClean="0">
                          <a:effectLst/>
                        </a:rPr>
                        <a:t> + CGI)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4,256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401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DMR (promoter)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1,627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66</a:t>
                      </a:r>
                      <a:endParaRPr lang="zh-CN" sz="2800" b="1" i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0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271" y="216803"/>
            <a:ext cx="12238607" cy="4924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b="1" dirty="0">
                <a:latin typeface="Arial Black" panose="020B0A04020102020204" pitchFamily="34" charset="0"/>
                <a:ea typeface="黑体" panose="02010609060101010101" pitchFamily="49" charset="-122"/>
              </a:rPr>
              <a:t>Validate </a:t>
            </a:r>
            <a:r>
              <a:rPr lang="en-US" sz="2600" b="1" dirty="0" err="1">
                <a:latin typeface="Arial Black" panose="020B0A04020102020204" pitchFamily="34" charset="0"/>
                <a:ea typeface="黑体" panose="02010609060101010101" pitchFamily="49" charset="-122"/>
              </a:rPr>
              <a:t>Methylcap-seq</a:t>
            </a:r>
            <a:r>
              <a:rPr lang="en-US" sz="2600" b="1" dirty="0">
                <a:latin typeface="Arial Black" panose="020B0A04020102020204" pitchFamily="34" charset="0"/>
                <a:ea typeface="黑体" panose="02010609060101010101" pitchFamily="49" charset="-122"/>
              </a:rPr>
              <a:t> library with </a:t>
            </a:r>
            <a:r>
              <a:rPr lang="en-US" sz="26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BSP </a:t>
            </a:r>
            <a:r>
              <a:rPr lang="en-US" sz="2600" b="1" dirty="0">
                <a:latin typeface="Arial Black" panose="020B0A04020102020204" pitchFamily="34" charset="0"/>
                <a:ea typeface="黑体" panose="02010609060101010101" pitchFamily="49" charset="-122"/>
              </a:rPr>
              <a:t>and Previous </a:t>
            </a:r>
            <a:r>
              <a:rPr lang="en-US" sz="26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Publication</a:t>
            </a:r>
            <a:r>
              <a:rPr lang="en-US" altLang="zh-CN" sz="26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 </a:t>
            </a:r>
            <a:endParaRPr lang="zh-CN" altLang="en-US" sz="2600" b="1" dirty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38737" y="1756494"/>
            <a:ext cx="2342688" cy="1077422"/>
            <a:chOff x="127615" y="1089131"/>
            <a:chExt cx="3360323" cy="1436563"/>
          </a:xfrm>
        </p:grpSpPr>
        <p:sp>
          <p:nvSpPr>
            <p:cNvPr id="11" name="文本框 10"/>
            <p:cNvSpPr txBox="1"/>
            <p:nvPr/>
          </p:nvSpPr>
          <p:spPr>
            <a:xfrm>
              <a:off x="127615" y="1089131"/>
              <a:ext cx="3360323" cy="533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Arial Black" panose="020B0A04020102020204" pitchFamily="34" charset="0"/>
                  <a:ea typeface="黑体" panose="02010609060101010101" pitchFamily="49" charset="-122"/>
                </a:rPr>
                <a:t>1627 + 66  DMRs</a:t>
              </a:r>
              <a:endParaRPr lang="zh-CN" altLang="en-US" sz="20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8986" y="1992214"/>
              <a:ext cx="2674238" cy="533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Arial Black" panose="020B0A04020102020204" pitchFamily="34" charset="0"/>
                  <a:ea typeface="黑体" panose="02010609060101010101" pitchFamily="49" charset="-122"/>
                </a:rPr>
                <a:t>22 + </a:t>
              </a:r>
              <a:r>
                <a:rPr lang="en-US" altLang="zh-CN" sz="2000" b="1" dirty="0">
                  <a:latin typeface="Arial Black" panose="020B0A04020102020204" pitchFamily="34" charset="0"/>
                  <a:ea typeface="黑体" panose="02010609060101010101" pitchFamily="49" charset="-122"/>
                </a:rPr>
                <a:t>2  DMRs</a:t>
              </a:r>
              <a:endParaRPr lang="zh-CN" altLang="en-US" sz="20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73659" y="959121"/>
            <a:ext cx="5681004" cy="5645262"/>
            <a:chOff x="218608" y="-194373"/>
            <a:chExt cx="7574675" cy="7527016"/>
          </a:xfrm>
        </p:grpSpPr>
        <p:pic>
          <p:nvPicPr>
            <p:cNvPr id="8" name="图片 7" descr="C:\Users\Shicheng Guo\Dropbox\Project\methylation\BladderCancer\Figure2.tif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6" t="7822" r="14452" b="9988"/>
            <a:stretch/>
          </p:blipFill>
          <p:spPr bwMode="auto">
            <a:xfrm>
              <a:off x="3481333" y="-194373"/>
              <a:ext cx="4311950" cy="7527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文本框 14"/>
            <p:cNvSpPr txBox="1"/>
            <p:nvPr/>
          </p:nvSpPr>
          <p:spPr>
            <a:xfrm>
              <a:off x="218608" y="2809442"/>
              <a:ext cx="2583188" cy="533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23</a:t>
              </a:r>
              <a:r>
                <a:rPr lang="zh-CN" altLang="en-US" sz="2000" b="1" dirty="0">
                  <a:latin typeface="Arial Black" panose="020B0A04020102020204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20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Validated</a:t>
              </a:r>
              <a:endParaRPr lang="zh-CN" altLang="en-US" sz="20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4" name="下箭头 13"/>
          <p:cNvSpPr/>
          <p:nvPr/>
        </p:nvSpPr>
        <p:spPr>
          <a:xfrm>
            <a:off x="2100005" y="3668533"/>
            <a:ext cx="908685" cy="15430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00005" y="2229939"/>
            <a:ext cx="908685" cy="906940"/>
            <a:chOff x="1009305" y="1631491"/>
            <a:chExt cx="1211580" cy="1209253"/>
          </a:xfrm>
        </p:grpSpPr>
        <p:sp>
          <p:nvSpPr>
            <p:cNvPr id="12" name="下箭头 11"/>
            <p:cNvSpPr/>
            <p:nvPr/>
          </p:nvSpPr>
          <p:spPr>
            <a:xfrm>
              <a:off x="1009305" y="1631491"/>
              <a:ext cx="1211580" cy="205740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6" name="下箭头 15"/>
            <p:cNvSpPr/>
            <p:nvPr/>
          </p:nvSpPr>
          <p:spPr>
            <a:xfrm>
              <a:off x="1009305" y="2635004"/>
              <a:ext cx="1211580" cy="205740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166742" y="3905839"/>
            <a:ext cx="271414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Consistency: 96</a:t>
            </a:r>
            <a:r>
              <a:rPr lang="en-US" altLang="zh-CN" sz="2000" b="1" dirty="0">
                <a:latin typeface="Arial Black" panose="020B0A04020102020204" pitchFamily="34" charset="0"/>
                <a:ea typeface="黑体" panose="02010609060101010101" pitchFamily="49" charset="-122"/>
              </a:rPr>
              <a:t>%</a:t>
            </a:r>
            <a:endParaRPr lang="zh-CN" altLang="en-US" sz="2000" b="1" dirty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66800" y="1611073"/>
            <a:ext cx="2892179" cy="4326109"/>
            <a:chOff x="264725" y="895237"/>
            <a:chExt cx="2999900" cy="5768145"/>
          </a:xfrm>
        </p:grpSpPr>
        <p:sp>
          <p:nvSpPr>
            <p:cNvPr id="18" name="文本框 17"/>
            <p:cNvSpPr txBox="1"/>
            <p:nvPr/>
          </p:nvSpPr>
          <p:spPr>
            <a:xfrm>
              <a:off x="264725" y="5309165"/>
              <a:ext cx="2999900" cy="13542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High quality </a:t>
              </a:r>
              <a:r>
                <a:rPr lang="en-US" altLang="zh-CN" sz="2000" b="1" dirty="0" err="1" smtClean="0">
                  <a:latin typeface="Arial Black" panose="020B0A04020102020204" pitchFamily="34" charset="0"/>
                  <a:ea typeface="黑体" panose="02010609060101010101" pitchFamily="49" charset="-122"/>
                </a:rPr>
                <a:t>Methylcap-seq</a:t>
              </a:r>
              <a:r>
                <a:rPr lang="en-US" altLang="zh-CN" sz="20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 library</a:t>
              </a:r>
              <a:endParaRPr lang="zh-CN" altLang="en-US" sz="20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93112" y="895237"/>
              <a:ext cx="2962156" cy="368863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0" name="下箭头 19"/>
            <p:cNvSpPr/>
            <p:nvPr/>
          </p:nvSpPr>
          <p:spPr>
            <a:xfrm>
              <a:off x="1002062" y="4819995"/>
              <a:ext cx="1211580" cy="205740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7325407" y="1256198"/>
            <a:ext cx="404984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Previous Reported 21 DMR</a:t>
            </a:r>
            <a:endParaRPr lang="en-US" altLang="zh-CN" sz="2000" b="1" dirty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28" name="下箭头 27"/>
          <p:cNvSpPr/>
          <p:nvPr/>
        </p:nvSpPr>
        <p:spPr>
          <a:xfrm>
            <a:off x="8925225" y="1783918"/>
            <a:ext cx="863301" cy="12546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87109" y="2059626"/>
            <a:ext cx="266879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19/21</a:t>
            </a:r>
            <a:r>
              <a:rPr lang="zh-CN" altLang="en-US" sz="20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0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90.5</a:t>
            </a:r>
            <a:r>
              <a:rPr lang="en-US" altLang="zh-CN" sz="2000" b="1" dirty="0">
                <a:latin typeface="Arial Black" panose="020B0A04020102020204" pitchFamily="34" charset="0"/>
                <a:ea typeface="黑体" panose="02010609060101010101" pitchFamily="49" charset="-122"/>
              </a:rPr>
              <a:t>%</a:t>
            </a:r>
            <a:r>
              <a:rPr lang="zh-CN" altLang="en-US" sz="2000" b="1" dirty="0">
                <a:latin typeface="Arial Black" panose="020B0A04020102020204" pitchFamily="34" charset="0"/>
                <a:ea typeface="黑体" panose="02010609060101010101" pitchFamily="49" charset="-122"/>
              </a:rPr>
              <a:t>）</a:t>
            </a:r>
            <a:endParaRPr lang="en-US" altLang="zh-CN" sz="2000" b="1" dirty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980800" y="4631794"/>
            <a:ext cx="32852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rPr>
              <a:t>Clinical Cancer Research </a:t>
            </a:r>
            <a:r>
              <a: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rPr>
              <a:t>2011</a:t>
            </a:r>
          </a:p>
          <a:p>
            <a:pPr algn="ctr"/>
            <a:r>
              <a: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rPr>
              <a:t>Cancer </a:t>
            </a:r>
            <a:r>
              <a:rPr lang="en-US" altLang="zh-CN" sz="1400" b="1" dirty="0" err="1" smtClean="0">
                <a:latin typeface="Arial Black" panose="020B0A04020102020204" pitchFamily="34" charset="0"/>
                <a:ea typeface="黑体" panose="02010609060101010101" pitchFamily="49" charset="-122"/>
              </a:rPr>
              <a:t>EpiBiomaK</a:t>
            </a:r>
            <a:r>
              <a:rPr lang="en-US" altLang="zh-CN" sz="14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 </a:t>
            </a:r>
            <a:r>
              <a:rPr lang="en-US" altLang="zh-CN" sz="1400" b="1" dirty="0" err="1">
                <a:latin typeface="Arial Black" panose="020B0A04020102020204" pitchFamily="34" charset="0"/>
                <a:ea typeface="黑体" panose="02010609060101010101" pitchFamily="49" charset="-122"/>
              </a:rPr>
              <a:t>Prev</a:t>
            </a:r>
            <a:r>
              <a:rPr lang="zh-CN" altLang="en-US" sz="1400" b="1" dirty="0">
                <a:latin typeface="Arial Black" panose="020B0A04020102020204" pitchFamily="34" charset="0"/>
                <a:ea typeface="黑体" panose="02010609060101010101" pitchFamily="49" charset="-122"/>
              </a:rPr>
              <a:t>，</a:t>
            </a:r>
            <a:r>
              <a: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rPr>
              <a:t>2011</a:t>
            </a:r>
            <a:r>
              <a:rPr lang="zh-CN" altLang="en-US" sz="1400" b="1" dirty="0">
                <a:latin typeface="Arial Black" panose="020B0A04020102020204" pitchFamily="34" charset="0"/>
                <a:ea typeface="黑体" panose="02010609060101010101" pitchFamily="49" charset="-122"/>
              </a:rPr>
              <a:t> </a:t>
            </a:r>
            <a:endParaRPr lang="en-US" altLang="zh-CN" sz="1400" b="1" dirty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9078988" y="5249413"/>
            <a:ext cx="863301" cy="16033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980800" y="5504150"/>
            <a:ext cx="339021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8/9 validated</a:t>
            </a:r>
            <a:r>
              <a:rPr lang="zh-CN" altLang="en-US" sz="2000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000" b="1" dirty="0">
                <a:latin typeface="Arial Black" panose="020B0A04020102020204" pitchFamily="34" charset="0"/>
                <a:ea typeface="黑体" panose="02010609060101010101" pitchFamily="49" charset="-122"/>
              </a:rPr>
              <a:t>88.9%</a:t>
            </a:r>
            <a:r>
              <a:rPr lang="zh-CN" altLang="en-US" sz="2000" b="1" dirty="0">
                <a:latin typeface="Arial Black" panose="020B0A04020102020204" pitchFamily="34" charset="0"/>
                <a:ea typeface="黑体" panose="02010609060101010101" pitchFamily="49" charset="-122"/>
              </a:rPr>
              <a:t>）</a:t>
            </a:r>
            <a:endParaRPr lang="en-US" altLang="zh-CN" sz="2000" b="1" dirty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00005" y="2667044"/>
            <a:ext cx="8576218" cy="1615614"/>
            <a:chOff x="333365" y="988955"/>
            <a:chExt cx="11434957" cy="215415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5" y="988955"/>
              <a:ext cx="11434957" cy="2154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029200" y="2503170"/>
              <a:ext cx="53721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6115050" y="6530595"/>
            <a:ext cx="6076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Zhao, Y., S. Guo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J. Sun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et al. (2012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PLoS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One 7(4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e35175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1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7"/>
    </mc:Choice>
    <mc:Fallback>
      <p:transition spd="slow" advTm="23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00327" y="3954785"/>
            <a:ext cx="3649364" cy="38472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zh-CN" altLang="en-US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methylation biomarkers</a:t>
            </a:r>
            <a:endParaRPr lang="zh-CN" altLang="en-US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5573" y="907250"/>
            <a:ext cx="2031325" cy="64633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Most Significant 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104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genes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6685" y="2613369"/>
            <a:ext cx="1271502" cy="38472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49 Genes</a:t>
            </a:r>
            <a:endParaRPr lang="zh-CN" altLang="en-US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49692" y="1304872"/>
            <a:ext cx="3272244" cy="120032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lain" startAt="12"/>
            </a:pPr>
            <a:r>
              <a:rPr lang="en-US" altLang="zh-CN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Samples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CN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 Cancer cell lines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CN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 Normal cell lines</a:t>
            </a: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CN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Normal tissues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01806" y="1523809"/>
            <a:ext cx="1456232" cy="38472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MSP assay</a:t>
            </a:r>
            <a:endParaRPr lang="zh-CN" altLang="en-US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49691" y="2670658"/>
            <a:ext cx="3272245" cy="96949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26</a:t>
            </a:r>
            <a:r>
              <a:rPr lang="zh-CN" altLang="en-US" sz="19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samples</a:t>
            </a:r>
            <a:r>
              <a:rPr lang="zh-CN" altLang="en-US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sz="19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Normal tissues</a:t>
            </a:r>
            <a:endParaRPr lang="en-US" altLang="zh-CN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18 bladder cancers</a:t>
            </a:r>
            <a:endParaRPr lang="zh-CN" altLang="en-US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371456" y="2818492"/>
            <a:ext cx="1456232" cy="38472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MSP assay</a:t>
            </a:r>
            <a:endParaRPr lang="zh-CN" altLang="en-US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54679" y="2048923"/>
            <a:ext cx="1884920" cy="38472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50%,  </a:t>
            </a:r>
            <a:r>
              <a:rPr lang="en-US" altLang="zh-CN" sz="19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25.0%</a:t>
            </a:r>
            <a:endParaRPr lang="zh-CN" altLang="en-US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86608" y="3437502"/>
            <a:ext cx="1952990" cy="38472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17%,  12.5%</a:t>
            </a:r>
            <a:endParaRPr lang="zh-CN" altLang="en-US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2728" y="4393765"/>
            <a:ext cx="1414490" cy="230832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b="1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VAX1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b="1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KCNV1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b="1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ECEL1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b="1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TMEM26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b="1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TAL1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b="1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PROX1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b="1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SLC6A20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b="1" i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LMX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85590" y="4738093"/>
            <a:ext cx="4819528" cy="126188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402</a:t>
            </a:r>
            <a:r>
              <a:rPr lang="zh-CN" altLang="en-US" sz="19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Urine Samples</a:t>
            </a:r>
            <a:r>
              <a:rPr lang="zh-CN" altLang="en-US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1900" b="1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149 Urine: Normal CTR</a:t>
            </a:r>
            <a:endParaRPr lang="en-US" altLang="zh-CN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212 Urine: BC patients</a:t>
            </a:r>
            <a:endParaRPr lang="en-US" altLang="zh-CN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CN" sz="19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41 Urines: noncancerous lesions</a:t>
            </a:r>
            <a:endParaRPr lang="zh-CN" altLang="en-US" sz="19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2141516" y="5125234"/>
            <a:ext cx="277397" cy="764645"/>
          </a:xfrm>
          <a:prstGeom prst="rightArrow">
            <a:avLst/>
          </a:prstGeom>
          <a:solidFill>
            <a:srgbClr val="00206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707872" y="1608185"/>
            <a:ext cx="908685" cy="933137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694890" y="3155406"/>
            <a:ext cx="908685" cy="666817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文本框 5"/>
          <p:cNvSpPr txBox="1"/>
          <p:nvPr/>
        </p:nvSpPr>
        <p:spPr>
          <a:xfrm>
            <a:off x="384381" y="216803"/>
            <a:ext cx="114803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Validate </a:t>
            </a:r>
            <a:r>
              <a:rPr lang="en-US" sz="2800" b="1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Methylcap-seq</a:t>
            </a:r>
            <a:r>
              <a:rPr lang="en-US" sz="2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library with </a:t>
            </a:r>
            <a:r>
              <a:rPr lang="en-US" sz="28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BSP </a:t>
            </a:r>
            <a:r>
              <a:rPr lang="en-US" sz="2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and Previous </a:t>
            </a:r>
            <a:r>
              <a:rPr lang="en-US" sz="28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Publication</a:t>
            </a:r>
            <a:r>
              <a:rPr lang="en-US" altLang="zh-CN" sz="28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467659"/>
              </p:ext>
            </p:extLst>
          </p:nvPr>
        </p:nvGraphicFramePr>
        <p:xfrm>
          <a:off x="7559838" y="1344965"/>
          <a:ext cx="4416427" cy="2887327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03234">
                  <a:extLst>
                    <a:ext uri="{9D8B030D-6E8A-4147-A177-3AD203B41FA5}">
                      <a16:colId xmlns:a16="http://schemas.microsoft.com/office/drawing/2014/main" val="1360401304"/>
                    </a:ext>
                  </a:extLst>
                </a:gridCol>
                <a:gridCol w="1073533">
                  <a:extLst>
                    <a:ext uri="{9D8B030D-6E8A-4147-A177-3AD203B41FA5}">
                      <a16:colId xmlns:a16="http://schemas.microsoft.com/office/drawing/2014/main" val="1120798956"/>
                    </a:ext>
                  </a:extLst>
                </a:gridCol>
                <a:gridCol w="1122461">
                  <a:extLst>
                    <a:ext uri="{9D8B030D-6E8A-4147-A177-3AD203B41FA5}">
                      <a16:colId xmlns:a16="http://schemas.microsoft.com/office/drawing/2014/main" val="3451346885"/>
                    </a:ext>
                  </a:extLst>
                </a:gridCol>
                <a:gridCol w="1117199">
                  <a:extLst>
                    <a:ext uri="{9D8B030D-6E8A-4147-A177-3AD203B41FA5}">
                      <a16:colId xmlns:a16="http://schemas.microsoft.com/office/drawing/2014/main" val="2327048660"/>
                    </a:ext>
                  </a:extLst>
                </a:gridCol>
              </a:tblGrid>
              <a:tr h="197316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Bladder cancer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 vs NC (n=149)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 vs NCL(n=41)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3762039"/>
                  </a:ext>
                </a:extLst>
              </a:tr>
              <a:tr h="206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Sensitivity(%)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Specificity (%)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Specificity (%)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5736782"/>
                  </a:ext>
                </a:extLst>
              </a:tr>
              <a:tr h="19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(pos./total)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(neg./total)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(neg./total)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701193"/>
                  </a:ext>
                </a:extLst>
              </a:tr>
              <a:tr h="19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VAX1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42.45(90/212)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95.31(142/149)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87.81(36/41)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9985805"/>
                  </a:ext>
                </a:extLst>
              </a:tr>
              <a:tr h="19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KCNV1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36.92(84/212)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93.96(140/149)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95.12(39/41)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7328987"/>
                  </a:ext>
                </a:extLst>
              </a:tr>
              <a:tr h="19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ECEL1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26.89(57/212)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97.31(145/149)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97.56(40/41)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779489"/>
                  </a:ext>
                </a:extLst>
              </a:tr>
              <a:tr h="19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TMEM26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26.42 (56/212)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96.64(144/149)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97.56(40/41)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3969172"/>
                  </a:ext>
                </a:extLst>
              </a:tr>
              <a:tr h="19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PROX1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24.53(52/212)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98.66(147/149)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100.0(41/41)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9708307"/>
                  </a:ext>
                </a:extLst>
              </a:tr>
              <a:tr h="19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TAL1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24.83(52/212)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98.66(147/149)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100.0(41/41)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3839597"/>
                  </a:ext>
                </a:extLst>
              </a:tr>
              <a:tr h="19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SLC6A20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15.57(33/212)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97.89(146/149)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100.0(41/41)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5363485"/>
                  </a:ext>
                </a:extLst>
              </a:tr>
              <a:tr h="19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LMX1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9.43(20/212)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98.66(147/149)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100.0(41/41)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6061103"/>
                  </a:ext>
                </a:extLst>
              </a:tr>
              <a:tr h="19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CFTR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52.35(111/212)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96.64(144/149)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97.56(40/41)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2486273"/>
                  </a:ext>
                </a:extLst>
              </a:tr>
              <a:tr h="2102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kern="1200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Panel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kern="1200" dirty="0" smtClean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88.7(188/212</a:t>
                      </a:r>
                      <a:r>
                        <a:rPr lang="en-US" sz="1200" b="1" u="none" strike="noStrike" kern="1200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kern="1200" dirty="0" smtClean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87.3(130/149</a:t>
                      </a:r>
                      <a:r>
                        <a:rPr lang="en-US" sz="1200" b="1" u="none" strike="noStrike" kern="1200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kern="1200" dirty="0" smtClean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85.4(35/41</a:t>
                      </a:r>
                      <a:r>
                        <a:rPr lang="en-US" sz="1200" b="1" u="none" strike="noStrike" kern="1200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931961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687994" y="4553427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Single Marker: Sensitivity: 9.4%-42.5%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534022" y="4940568"/>
            <a:ext cx="4442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Multiple Marker: Sensitivity: 76.9%-88.7%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46443" y="5339754"/>
            <a:ext cx="4339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Multiple Marker Panel: AUC: 82%-90.0%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654674" y="6332757"/>
            <a:ext cx="6537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Zhao, Y., S. Guo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J. Sun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et al. (2012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PLoS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One 7(4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):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e35175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8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7"/>
    </mc:Choice>
    <mc:Fallback>
      <p:transition spd="slow" advTm="23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1" grpId="0" animBg="1"/>
      <p:bldP spid="24" grpId="0" animBg="1"/>
      <p:bldP spid="25" grpId="0" animBg="1"/>
      <p:bldP spid="26" grpId="0" animBg="1"/>
      <p:bldP spid="31" grpId="0" animBg="1"/>
      <p:bldP spid="33" grpId="0" animBg="1"/>
      <p:bldP spid="34" grpId="0" animBg="1"/>
      <p:bldP spid="23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59864" y="152082"/>
            <a:ext cx="11235236" cy="95410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Application of DNA methylation Panel in Diagnosis and Surgery Evaluation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3319" y="2228481"/>
            <a:ext cx="2342138" cy="40011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Cystoscopy</a:t>
            </a:r>
            <a:r>
              <a:rPr lang="en-US" alt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914" y="1492780"/>
            <a:ext cx="4758034" cy="40011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48 suspected bladder cancer patients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690157" y="3551513"/>
            <a:ext cx="1048740" cy="154305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9311" y="2971375"/>
            <a:ext cx="1098378" cy="40011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32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BCC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42502" y="2981832"/>
            <a:ext cx="1654620" cy="40011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16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non-BCC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9116" y="3795511"/>
            <a:ext cx="3603070" cy="338554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Methylation Panel</a:t>
            </a:r>
            <a:endParaRPr lang="zh-CN" altLang="en-US" sz="16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1201025" y="2750989"/>
            <a:ext cx="1048740" cy="154305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2545442" y="2750412"/>
            <a:ext cx="1048740" cy="154305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2729667" y="3503494"/>
            <a:ext cx="1048740" cy="154305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1808193" y="1986134"/>
            <a:ext cx="1048740" cy="154305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0541" y="4558091"/>
            <a:ext cx="1588897" cy="707886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25 BCC</a:t>
            </a:r>
          </a:p>
          <a:p>
            <a:pPr algn="ctr"/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SEN=78.1%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608949" y="4258123"/>
            <a:ext cx="1048740" cy="154305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729667" y="4309849"/>
            <a:ext cx="1048740" cy="154305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8850" y="4565735"/>
            <a:ext cx="1654620" cy="707886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14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non-BCC</a:t>
            </a:r>
          </a:p>
          <a:p>
            <a:pPr algn="ctr"/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SPE=87.5%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56207" y="5583627"/>
            <a:ext cx="2966738" cy="40011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24 month Follow-Up 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2724931" y="5356966"/>
            <a:ext cx="1048740" cy="154305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下箭头 29"/>
          <p:cNvSpPr/>
          <p:nvPr/>
        </p:nvSpPr>
        <p:spPr>
          <a:xfrm>
            <a:off x="1420110" y="6139438"/>
            <a:ext cx="1048740" cy="154305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矩形 27"/>
          <p:cNvSpPr/>
          <p:nvPr/>
        </p:nvSpPr>
        <p:spPr>
          <a:xfrm>
            <a:off x="231667" y="6338068"/>
            <a:ext cx="4201791" cy="400110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1/2 individuals diagnosis as BCC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矩形 6"/>
          <p:cNvSpPr/>
          <p:nvPr/>
        </p:nvSpPr>
        <p:spPr>
          <a:xfrm>
            <a:off x="5811245" y="3037502"/>
            <a:ext cx="4084773" cy="40011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21 Methylation Positive Patients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5" name="矩形 7"/>
          <p:cNvSpPr/>
          <p:nvPr/>
        </p:nvSpPr>
        <p:spPr>
          <a:xfrm>
            <a:off x="6395966" y="1555034"/>
            <a:ext cx="2451312" cy="40011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26 Confirmed BCC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6" name="矩形 9"/>
          <p:cNvSpPr/>
          <p:nvPr/>
        </p:nvSpPr>
        <p:spPr>
          <a:xfrm>
            <a:off x="5735113" y="4653925"/>
            <a:ext cx="1680268" cy="40011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19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Negative 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矩形 10"/>
          <p:cNvSpPr/>
          <p:nvPr/>
        </p:nvSpPr>
        <p:spPr>
          <a:xfrm>
            <a:off x="8668695" y="4637248"/>
            <a:ext cx="1380506" cy="40011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sz="20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Positive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8" name="下箭头 12"/>
          <p:cNvSpPr/>
          <p:nvPr/>
        </p:nvSpPr>
        <p:spPr>
          <a:xfrm>
            <a:off x="5985951" y="4374442"/>
            <a:ext cx="1048740" cy="154305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下箭头 13"/>
          <p:cNvSpPr/>
          <p:nvPr/>
        </p:nvSpPr>
        <p:spPr>
          <a:xfrm>
            <a:off x="8847278" y="4358341"/>
            <a:ext cx="1048740" cy="154305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下箭头 15"/>
          <p:cNvSpPr/>
          <p:nvPr/>
        </p:nvSpPr>
        <p:spPr>
          <a:xfrm>
            <a:off x="7034691" y="2816793"/>
            <a:ext cx="1230368" cy="178072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26"/>
          <p:cNvSpPr/>
          <p:nvPr/>
        </p:nvSpPr>
        <p:spPr>
          <a:xfrm>
            <a:off x="10107586" y="4688425"/>
            <a:ext cx="1289135" cy="400110"/>
          </a:xfrm>
          <a:prstGeom prst="rect">
            <a:avLst/>
          </a:prstGeom>
          <a:ln w="25400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P&lt;0.0001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7" name="文本框 18"/>
          <p:cNvSpPr txBox="1"/>
          <p:nvPr/>
        </p:nvSpPr>
        <p:spPr>
          <a:xfrm>
            <a:off x="5489709" y="5476187"/>
            <a:ext cx="3749744" cy="40011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Surgery Success Ratio</a:t>
            </a:r>
            <a:r>
              <a:rPr lang="zh-CN" altLang="en-US" sz="2000" b="1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2000" b="1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91%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下箭头 22"/>
          <p:cNvSpPr/>
          <p:nvPr/>
        </p:nvSpPr>
        <p:spPr>
          <a:xfrm>
            <a:off x="7009608" y="2037141"/>
            <a:ext cx="1230368" cy="178072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矩形 28"/>
          <p:cNvSpPr/>
          <p:nvPr/>
        </p:nvSpPr>
        <p:spPr>
          <a:xfrm>
            <a:off x="6484131" y="2311146"/>
            <a:ext cx="2363147" cy="40011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Methylation Panel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1" name="下箭头 15"/>
          <p:cNvSpPr/>
          <p:nvPr/>
        </p:nvSpPr>
        <p:spPr>
          <a:xfrm>
            <a:off x="7086105" y="3534282"/>
            <a:ext cx="1230368" cy="178072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矩形 6"/>
          <p:cNvSpPr/>
          <p:nvPr/>
        </p:nvSpPr>
        <p:spPr>
          <a:xfrm>
            <a:off x="5424228" y="3793614"/>
            <a:ext cx="5017133" cy="40011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Bladder Cancer Remove Surgery</a:t>
            </a:r>
            <a:endParaRPr lang="zh-CN" altLang="en-US" sz="2000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3" name="下箭头 12"/>
          <p:cNvSpPr/>
          <p:nvPr/>
        </p:nvSpPr>
        <p:spPr>
          <a:xfrm>
            <a:off x="7034691" y="5172928"/>
            <a:ext cx="1750026" cy="219449"/>
          </a:xfrm>
          <a:prstGeom prst="downArrow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>
            <a:stCxn id="37" idx="2"/>
          </p:cNvCxnSpPr>
          <p:nvPr/>
        </p:nvCxnSpPr>
        <p:spPr>
          <a:xfrm flipH="1">
            <a:off x="9347200" y="5037358"/>
            <a:ext cx="11748" cy="946379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27"/>
          <p:cNvSpPr/>
          <p:nvPr/>
        </p:nvSpPr>
        <p:spPr>
          <a:xfrm>
            <a:off x="8316473" y="5960107"/>
            <a:ext cx="2036135" cy="400110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Lost Follow-Up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494184" y="6422566"/>
            <a:ext cx="7162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Zhao,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Y.,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S.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Guo,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J. Sun et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al. (2012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PLoS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One 7(4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):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e35175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3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7"/>
    </mc:Choice>
    <mc:Fallback>
      <p:transition spd="slow" advTm="23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30" grpId="0" animBg="1"/>
      <p:bldP spid="29" grpId="0" animBg="1"/>
      <p:bldP spid="31" grpId="0"/>
      <p:bldP spid="38" grpId="0" animBg="1"/>
      <p:bldP spid="39" grpId="0" animBg="1"/>
      <p:bldP spid="40" grpId="0" animBg="1"/>
      <p:bldP spid="47" grpId="0" animBg="1"/>
      <p:bldP spid="49" grpId="0" animBg="1"/>
      <p:bldP spid="71" grpId="0" animBg="1"/>
      <p:bldP spid="73" grpId="0" animBg="1"/>
      <p:bldP spid="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56916" y="251214"/>
            <a:ext cx="2546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Outline</a:t>
            </a:r>
            <a:endParaRPr lang="en-US" sz="36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3060" y="4391025"/>
            <a:ext cx="10794589" cy="383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5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5230" y="2458333"/>
            <a:ext cx="89322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Identification of genetic variation for human complex </a:t>
            </a:r>
            <a:r>
              <a:rPr lang="en-US" sz="2500" dirty="0" smtClean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diseases</a:t>
            </a:r>
            <a:endParaRPr lang="en-US" sz="2500" dirty="0">
              <a:solidFill>
                <a:schemeClr val="tx2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230" y="3749304"/>
            <a:ext cx="97690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Identification of </a:t>
            </a:r>
            <a:r>
              <a:rPr lang="en-US" sz="2500" dirty="0" smtClean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Epigenetic biomarkers </a:t>
            </a:r>
            <a:r>
              <a:rPr lang="en-US" sz="2500" dirty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for human complex </a:t>
            </a:r>
            <a:r>
              <a:rPr lang="en-US" sz="2500" dirty="0" smtClean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diseases</a:t>
            </a:r>
            <a:endParaRPr lang="en-US" sz="2500" dirty="0">
              <a:solidFill>
                <a:schemeClr val="tx2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230" y="5104001"/>
            <a:ext cx="10690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Deep-learning to genetic, epigenetic and image data in precision </a:t>
            </a:r>
            <a:r>
              <a:rPr lang="en-US" sz="2500" dirty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</a:t>
            </a:r>
            <a:r>
              <a:rPr lang="en-US" sz="2500" dirty="0" smtClean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edicine</a:t>
            </a:r>
            <a:endParaRPr lang="en-US" sz="2500" dirty="0">
              <a:solidFill>
                <a:schemeClr val="tx2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657225"/>
            <a:ext cx="698703" cy="58769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/>
          </a:p>
        </p:txBody>
      </p:sp>
      <p:sp>
        <p:nvSpPr>
          <p:cNvPr id="8" name="TextBox 7"/>
          <p:cNvSpPr txBox="1"/>
          <p:nvPr/>
        </p:nvSpPr>
        <p:spPr>
          <a:xfrm>
            <a:off x="735230" y="1160731"/>
            <a:ext cx="102088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Background: </a:t>
            </a:r>
            <a:r>
              <a:rPr lang="en-US" sz="2500" dirty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Macro and Micro View of Human Diseases in 21 </a:t>
            </a:r>
            <a:r>
              <a:rPr lang="en-US" sz="2500" dirty="0" smtClean="0">
                <a:solidFill>
                  <a:schemeClr val="tx2"/>
                </a:solidFill>
                <a:latin typeface="Arial" panose="020B0604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Century</a:t>
            </a:r>
            <a:endParaRPr lang="en-US" sz="2500" dirty="0">
              <a:solidFill>
                <a:schemeClr val="tx2"/>
              </a:solidFill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5" y="1312862"/>
            <a:ext cx="6969738" cy="51419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7684" y="252227"/>
            <a:ext cx="9495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Circulating Tumor DNA (</a:t>
            </a:r>
            <a:r>
              <a:rPr lang="en-US" sz="24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 in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Carcinoma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629620" y="2049137"/>
            <a:ext cx="198303" cy="14322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387249" y="2324560"/>
            <a:ext cx="242370" cy="5508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404213" y="3514380"/>
            <a:ext cx="88136" cy="2313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64508" y="1312862"/>
            <a:ext cx="3502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ctDNA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10-200ng/</a:t>
            </a:r>
            <a:r>
              <a:rPr lang="en-US" sz="20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ul</a:t>
            </a:r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Plasma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91499" y="4682169"/>
            <a:ext cx="99152" cy="58389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23045" y="2324560"/>
            <a:ext cx="180976" cy="3580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64505" y="3189606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Non-invasive  diagnosis and real-time surveillance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8955959" y="1905895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4240" y="6454775"/>
            <a:ext cx="4048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Circulating tumor DNA, </a:t>
            </a:r>
            <a:r>
              <a:rPr lang="en-US" dirty="0" smtClean="0">
                <a:solidFill>
                  <a:srgbClr val="222222"/>
                </a:solidFill>
                <a:latin typeface="Lora"/>
              </a:rPr>
              <a:t>Wikipedia, 2019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064506" y="2224104"/>
            <a:ext cx="3502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Non-random distributed, repeat regions</a:t>
            </a:r>
            <a:endParaRPr 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8955959" y="3068421"/>
            <a:ext cx="1421176" cy="1211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2" y="1517614"/>
            <a:ext cx="6067677" cy="32310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86135" y="6475968"/>
            <a:ext cx="2775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Guo, 2017, Nature Genetics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5"/>
          <a:stretch/>
        </p:blipFill>
        <p:spPr>
          <a:xfrm>
            <a:off x="6206430" y="1532009"/>
            <a:ext cx="5706167" cy="2779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50"/>
          <a:stretch/>
        </p:blipFill>
        <p:spPr>
          <a:xfrm>
            <a:off x="6397428" y="4188889"/>
            <a:ext cx="3299982" cy="8692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8638" y="523804"/>
            <a:ext cx="9855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Methylation Haplotype </a:t>
            </a:r>
            <a:r>
              <a:rPr lang="en-US" sz="28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and Methylation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Haplotype </a:t>
            </a:r>
            <a:r>
              <a:rPr lang="en-US" sz="28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Load  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286135" y="4422424"/>
                <a:ext cx="2422458" cy="652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l: length of haplotype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135" y="4422424"/>
                <a:ext cx="2422458" cy="652551"/>
              </a:xfrm>
              <a:prstGeom prst="rect">
                <a:avLst/>
              </a:prstGeom>
              <a:blipFill>
                <a:blip r:embed="rId5"/>
                <a:stretch>
                  <a:fillRect l="-2010" t="-5556" r="-20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432777" y="5224833"/>
            <a:ext cx="6759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Methylation level and pattern of co-methylation (complexity) 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0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2828"/>
          <a:stretch/>
        </p:blipFill>
        <p:spPr>
          <a:xfrm>
            <a:off x="1406525" y="723286"/>
            <a:ext cx="8880475" cy="4994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3162" y="76419"/>
            <a:ext cx="10730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Tissue clustering based on cell-free circulating DNA methylation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134753" y="648866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Guo, Nature Genetics, 2017</a:t>
            </a:r>
            <a:endParaRPr lang="en-US" b="0" i="0" dirty="0">
              <a:solidFill>
                <a:srgbClr val="222222"/>
              </a:solidFill>
              <a:effectLst/>
              <a:latin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377" y="6058237"/>
            <a:ext cx="10617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clustering of human tissues using the top 15% most-variable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regions from WGBS  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We identified numerous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germ-layer-specific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methylation markers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4315" y="5657135"/>
            <a:ext cx="335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Endoderm   Mesoderm  Ectoderm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42950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858250" y="5562600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009327" y="5578485"/>
            <a:ext cx="203200" cy="1555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9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18131" b="1"/>
          <a:stretch/>
        </p:blipFill>
        <p:spPr>
          <a:xfrm>
            <a:off x="191579" y="1662557"/>
            <a:ext cx="4381500" cy="49591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7759" y="1102147"/>
            <a:ext cx="1940688" cy="56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50"/>
              </a:spcBef>
            </a:pP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MHL</a:t>
            </a:r>
            <a:endParaRPr lang="en-US" sz="1600" b="1" i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2" t="-233" r="85007" b="86867"/>
          <a:stretch/>
        </p:blipFill>
        <p:spPr>
          <a:xfrm>
            <a:off x="168489" y="1077123"/>
            <a:ext cx="676180" cy="67467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1244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50"/>
              </a:spcBef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Tissue specific hyper-methylation MHB regions show tissue specificity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3087" b="49805"/>
          <a:stretch/>
        </p:blipFill>
        <p:spPr>
          <a:xfrm>
            <a:off x="4471478" y="1275608"/>
            <a:ext cx="7351505" cy="46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6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0" y="1397000"/>
            <a:ext cx="8031016" cy="51180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4410" y="46340"/>
            <a:ext cx="11071646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Performance of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tissue-specific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MHL based tissue-of-origin mapping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20183" y="5026710"/>
            <a:ext cx="296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Sensitivity: 87.9%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Sensitivity: 87.6%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Specificity: 90.2%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975600" y="4902975"/>
            <a:ext cx="393626" cy="1447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13" y="1123558"/>
            <a:ext cx="3510456" cy="31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4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hicheng Guo\Desktop\tre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9" y="980973"/>
            <a:ext cx="6519025" cy="5507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3" name="文本框 11"/>
          <p:cNvSpPr txBox="1"/>
          <p:nvPr/>
        </p:nvSpPr>
        <p:spPr>
          <a:xfrm>
            <a:off x="9582992" y="1025554"/>
            <a:ext cx="216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Distance= 1-correlation</a:t>
            </a:r>
          </a:p>
          <a:p>
            <a:pPr algn="r"/>
            <a:r>
              <a:rPr lang="en-US" altLang="zh-CN" sz="1600" b="1" dirty="0" smtClean="0">
                <a:solidFill>
                  <a:schemeClr val="tx2">
                    <a:lumMod val="50000"/>
                  </a:schemeClr>
                </a:solidFill>
              </a:rPr>
              <a:t>Cluster= </a:t>
            </a:r>
            <a:r>
              <a:rPr lang="en-US" altLang="zh-CN" sz="1600" b="1" dirty="0" err="1" smtClean="0">
                <a:solidFill>
                  <a:schemeClr val="tx2">
                    <a:lumMod val="50000"/>
                  </a:schemeClr>
                </a:solidFill>
              </a:rPr>
              <a:t>mcquity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87945" y="6533249"/>
            <a:ext cx="3752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 r="28008"/>
          <a:stretch/>
        </p:blipFill>
        <p:spPr>
          <a:xfrm>
            <a:off x="301856" y="1902429"/>
            <a:ext cx="4811102" cy="3114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73795" y="199608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Unsupervised cluster analysis reveals cancer and normal similarity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349,049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 err="1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CpGs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Adobe Gothic Std B" panose="020B0800000000000000" pitchFamily="34" charset="-128"/>
                        <a:cs typeface="+mj-cs"/>
                      </a:rPr>
                      <m:t>× </m:t>
                    </m:r>
                  </m:oMath>
                </a14:m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1278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（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Samples</a:t>
                </a:r>
                <a:r>
                  <a:rPr lang="zh-CN" altLang="zh-CN" sz="2000" b="1" dirty="0">
                    <a:solidFill>
                      <a:schemeClr val="tx2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j-cs"/>
                  </a:rPr>
                  <a:t>）</a:t>
                </a:r>
                <a:endParaRPr lang="zh-CN" altLang="en-US" sz="2000" b="1" dirty="0">
                  <a:solidFill>
                    <a:schemeClr val="tx2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  <a:cs typeface="+mj-cs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56" y="5995999"/>
                <a:ext cx="4592924" cy="400110"/>
              </a:xfrm>
              <a:prstGeom prst="rect">
                <a:avLst/>
              </a:prstGeom>
              <a:blipFill>
                <a:blip r:embed="rId5"/>
                <a:stretch>
                  <a:fillRect l="-1461" t="-9231" r="-79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21262" y="1357679"/>
            <a:ext cx="4791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Pan-cancer methylation microarray dataset</a:t>
            </a:r>
            <a:endParaRPr lang="zh-CN" alt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44856" y="5433171"/>
            <a:ext cx="2016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11 cancer types</a:t>
            </a:r>
            <a:endParaRPr lang="zh-CN" altLang="en-US" sz="20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15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1198" y="1301498"/>
            <a:ext cx="12510068" cy="5556502"/>
            <a:chOff x="1388026" y="1187198"/>
            <a:chExt cx="12510068" cy="5556502"/>
          </a:xfrm>
        </p:grpSpPr>
        <p:grpSp>
          <p:nvGrpSpPr>
            <p:cNvPr id="14" name="Group 13"/>
            <p:cNvGrpSpPr/>
            <p:nvPr/>
          </p:nvGrpSpPr>
          <p:grpSpPr>
            <a:xfrm>
              <a:off x="1388026" y="1187198"/>
              <a:ext cx="10308674" cy="5556502"/>
              <a:chOff x="1824456" y="793498"/>
              <a:chExt cx="5654561" cy="2911875"/>
            </a:xfrm>
          </p:grpSpPr>
          <p:pic>
            <p:nvPicPr>
              <p:cNvPr id="2" name="Picture 4" descr="C:\Users\Shicheng Guo\AppData\Roaming\Tencent\Users\562814626\QQ\WinTemp\RichOle\ZWKLL``)WBU2~SO}]0C0KOU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7" y="793498"/>
                <a:ext cx="2465625" cy="2410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5" descr="C:\Users\Shicheng Guo\AppData\Roaming\Tencent\Users\562814626\QQ\WinTemp\RichOle\8VM)XCXOAJBAZ4YDWTA@}}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4597" y="793498"/>
                <a:ext cx="2458180" cy="2390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11"/>
              <p:cNvSpPr txBox="1"/>
              <p:nvPr/>
            </p:nvSpPr>
            <p:spPr>
              <a:xfrm>
                <a:off x="2415092" y="3472651"/>
                <a:ext cx="1375914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Cancer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6" name="TextBox 12"/>
              <p:cNvSpPr txBox="1"/>
              <p:nvPr/>
            </p:nvSpPr>
            <p:spPr>
              <a:xfrm>
                <a:off x="4972541" y="3472651"/>
                <a:ext cx="1391038" cy="23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Normal samples</a:t>
                </a:r>
                <a:endParaRPr lang="zh-CN" altLang="en-US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pic>
            <p:nvPicPr>
              <p:cNvPr id="7" name="Picture 9" descr="C:\Users\Shicheng Guo\AppData\Roaming\Tencent\Users\562814626\QQ\WinTemp\RichOle\BI}[XRX0))]GAA[W220APSO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496" y="3240359"/>
                <a:ext cx="5085619" cy="71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14"/>
              <p:cNvSpPr txBox="1"/>
              <p:nvPr/>
            </p:nvSpPr>
            <p:spPr>
              <a:xfrm>
                <a:off x="1824456" y="3279435"/>
                <a:ext cx="5654561" cy="137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LUAD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UCEC   COAD   LUSC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KIRP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LIHC       PRAD         HNSC  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THCA 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     </a:t>
                </a:r>
                <a:r>
                  <a:rPr lang="en-US" altLang="zh-CN" sz="1100" b="1" dirty="0">
                    <a:latin typeface="Arial Black" panose="020B0A04020102020204" pitchFamily="34" charset="0"/>
                    <a:ea typeface="黑体" panose="02010609060101010101" pitchFamily="49" charset="-122"/>
                  </a:rPr>
                  <a:t>BRCA </a:t>
                </a:r>
                <a:r>
                  <a:rPr lang="en-US" altLang="zh-CN" sz="1100" b="1" dirty="0" smtClean="0">
                    <a:latin typeface="Arial Black" panose="020B0A04020102020204" pitchFamily="34" charset="0"/>
                    <a:ea typeface="黑体" panose="02010609060101010101" pitchFamily="49" charset="-122"/>
                  </a:rPr>
                  <a:t>                KIRC</a:t>
                </a:r>
                <a:endParaRPr lang="zh-CN" altLang="en-US" sz="1100" b="1" dirty="0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等腰三角形 4"/>
              <p:cNvSpPr/>
              <p:nvPr/>
            </p:nvSpPr>
            <p:spPr>
              <a:xfrm>
                <a:off x="2632500" y="1775274"/>
                <a:ext cx="263162" cy="172122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1" name="等腰三角形 23"/>
              <p:cNvSpPr/>
              <p:nvPr/>
            </p:nvSpPr>
            <p:spPr>
              <a:xfrm>
                <a:off x="1973402" y="1082306"/>
                <a:ext cx="263162" cy="139433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2" name="矩形 1"/>
              <p:cNvSpPr/>
              <p:nvPr/>
            </p:nvSpPr>
            <p:spPr>
              <a:xfrm>
                <a:off x="2047306" y="1906742"/>
                <a:ext cx="1539174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Liver Cancer  R=0.84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3" name="矩形 19"/>
              <p:cNvSpPr/>
              <p:nvPr/>
            </p:nvSpPr>
            <p:spPr>
              <a:xfrm>
                <a:off x="1953871" y="1208171"/>
                <a:ext cx="1535410" cy="193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Lung Cancer  R=0.90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2101594" y="3589200"/>
              <a:ext cx="17965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R=0.97</a:t>
              </a:r>
              <a:endParaRPr lang="zh-CN" altLang="en-US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64098" y="334934"/>
            <a:ext cx="11409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Tumor heterogeneity revealed by genome-wide DNA methylation 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8515706" y="2438400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19911" y="2438399"/>
            <a:ext cx="1105759" cy="3526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621465" y="2475252"/>
            <a:ext cx="2065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 and KIRP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537674" y="2850181"/>
            <a:ext cx="2884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Clear 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Cell Carcinoma</a:t>
            </a:r>
          </a:p>
          <a:p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Kidney P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apillary Cell</a:t>
            </a:r>
            <a:r>
              <a:rPr lang="en-US" sz="1400" dirty="0">
                <a:solidFill>
                  <a:srgbClr val="545454"/>
                </a:solidFill>
                <a:latin typeface="arial" panose="020B0604020202020204" pitchFamily="34" charset="0"/>
              </a:rPr>
              <a:t> </a:t>
            </a:r>
            <a:r>
              <a:rPr lang="en-US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Carcinoma</a:t>
            </a:r>
            <a:r>
              <a:rPr lang="en-US" sz="1400" b="0" i="0" dirty="0" smtClean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8541106" y="4802916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19911" y="4769403"/>
            <a:ext cx="1061001" cy="10606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1452068" y="1761500"/>
            <a:ext cx="273127" cy="26606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541106" y="2054656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744279" y="4365627"/>
            <a:ext cx="242286" cy="330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677000" y="4618250"/>
            <a:ext cx="2605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KIRC/KIRP R=0.92</a:t>
            </a:r>
            <a:endParaRPr lang="zh-CN" altLang="en-US" b="1" dirty="0" smtClean="0"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751628" y="366831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Black" panose="020B0A04020102020204" pitchFamily="34" charset="0"/>
                <a:ea typeface="黑体" panose="02010609060101010101" pitchFamily="49" charset="-122"/>
              </a:rPr>
              <a:t>Kidney</a:t>
            </a:r>
            <a:endParaRPr lang="en-US" dirty="0"/>
          </a:p>
        </p:txBody>
      </p:sp>
      <p:sp>
        <p:nvSpPr>
          <p:cNvPr id="38" name="Down Arrow 37"/>
          <p:cNvSpPr/>
          <p:nvPr/>
        </p:nvSpPr>
        <p:spPr>
          <a:xfrm>
            <a:off x="10440252" y="4267693"/>
            <a:ext cx="989028" cy="136527"/>
          </a:xfrm>
          <a:prstGeom prst="downArrow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986565" y="6444166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31197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8"/>
          <p:cNvSpPr txBox="1"/>
          <p:nvPr/>
        </p:nvSpPr>
        <p:spPr>
          <a:xfrm>
            <a:off x="584461" y="372547"/>
            <a:ext cx="11396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Multi-label Classification to Pan-cancer with Random Forest Method</a:t>
            </a:r>
            <a:endParaRPr lang="zh-CN" alt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aphicFrame>
        <p:nvGraphicFramePr>
          <p:cNvPr id="8" name="表格 9"/>
          <p:cNvGraphicFramePr>
            <a:graphicFrameLocks noGrp="1"/>
          </p:cNvGraphicFramePr>
          <p:nvPr>
            <p:extLst/>
          </p:nvPr>
        </p:nvGraphicFramePr>
        <p:xfrm>
          <a:off x="5177135" y="1396361"/>
          <a:ext cx="5523580" cy="40412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0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8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Variable=25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Variable=75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　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Sen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Spe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Acc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BRCA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HNSC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KIRP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1.00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LIHC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LUAD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0.2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0.71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LUSC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PRAD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80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70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THCA</a:t>
                      </a:r>
                      <a:endParaRPr lang="zh-CN" sz="2000" b="1" kern="1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9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0.83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0.96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0.92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51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UCEC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0.57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0.6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0.7</a:t>
                      </a:r>
                      <a:r>
                        <a:rPr lang="en-US" altLang="zh-CN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0.97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0.87</a:t>
                      </a:r>
                      <a:endParaRPr lang="zh-CN" sz="2000" b="1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890" marR="3389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59036" y="1175877"/>
            <a:ext cx="4463794" cy="4621607"/>
            <a:chOff x="249608" y="996769"/>
            <a:chExt cx="4822609" cy="4951258"/>
          </a:xfrm>
        </p:grpSpPr>
        <p:grpSp>
          <p:nvGrpSpPr>
            <p:cNvPr id="4" name="组合 7"/>
            <p:cNvGrpSpPr/>
            <p:nvPr/>
          </p:nvGrpSpPr>
          <p:grpSpPr>
            <a:xfrm>
              <a:off x="249608" y="996769"/>
              <a:ext cx="4822609" cy="4951258"/>
              <a:chOff x="56439" y="906011"/>
              <a:chExt cx="5703479" cy="4930009"/>
            </a:xfrm>
          </p:grpSpPr>
          <p:pic>
            <p:nvPicPr>
              <p:cNvPr id="5" name="图片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40"/>
              <a:stretch/>
            </p:blipFill>
            <p:spPr>
              <a:xfrm>
                <a:off x="56439" y="906011"/>
                <a:ext cx="5703479" cy="4930009"/>
              </a:xfrm>
              <a:prstGeom prst="rect">
                <a:avLst/>
              </a:prstGeom>
            </p:spPr>
          </p:pic>
          <p:pic>
            <p:nvPicPr>
              <p:cNvPr id="6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4065" y="2446020"/>
                <a:ext cx="952191" cy="3006090"/>
              </a:xfrm>
              <a:prstGeom prst="rect">
                <a:avLst/>
              </a:prstGeom>
            </p:spPr>
          </p:pic>
        </p:grpSp>
        <p:grpSp>
          <p:nvGrpSpPr>
            <p:cNvPr id="9" name="组合 11"/>
            <p:cNvGrpSpPr/>
            <p:nvPr/>
          </p:nvGrpSpPr>
          <p:grpSpPr>
            <a:xfrm>
              <a:off x="1357459" y="1353370"/>
              <a:ext cx="783953" cy="4231022"/>
              <a:chOff x="904973" y="1708209"/>
              <a:chExt cx="651880" cy="2915850"/>
            </a:xfrm>
          </p:grpSpPr>
          <p:cxnSp>
            <p:nvCxnSpPr>
              <p:cNvPr id="10" name="直接连接符 16"/>
              <p:cNvCxnSpPr/>
              <p:nvPr/>
            </p:nvCxnSpPr>
            <p:spPr>
              <a:xfrm flipH="1" flipV="1">
                <a:off x="904973" y="1708209"/>
                <a:ext cx="3374" cy="291585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8"/>
              <p:cNvCxnSpPr/>
              <p:nvPr/>
            </p:nvCxnSpPr>
            <p:spPr>
              <a:xfrm flipH="1" flipV="1">
                <a:off x="1532294" y="1708209"/>
                <a:ext cx="24559" cy="2907277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7"/>
          <p:cNvSpPr txBox="1"/>
          <p:nvPr/>
        </p:nvSpPr>
        <p:spPr>
          <a:xfrm>
            <a:off x="584461" y="5717700"/>
            <a:ext cx="10445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25-75 </a:t>
            </a:r>
            <a:r>
              <a:rPr lang="en-US" altLang="zh-CN" sz="2200" b="1" dirty="0" err="1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CpGs</a:t>
            </a:r>
            <a:r>
              <a:rPr lang="en-US" altLang="zh-CN" sz="2200" b="1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 provide ~80% accuracy to 22 sample types</a:t>
            </a:r>
            <a:endParaRPr lang="zh-CN" altLang="en-US" sz="22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083996" y="6408227"/>
            <a:ext cx="3505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3000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 rotWithShape="1">
          <a:blip r:embed="rId2"/>
          <a:srcRect t="72041"/>
          <a:stretch/>
        </p:blipFill>
        <p:spPr>
          <a:xfrm>
            <a:off x="1106558" y="1306569"/>
            <a:ext cx="11085442" cy="42128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92572" y="6383945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806" y="428016"/>
            <a:ext cx="1151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Cell-free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DNA Methylation reveals Liver Disease Status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69724" y="3139126"/>
            <a:ext cx="263951" cy="675826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2892" y="2754046"/>
            <a:ext cx="205818" cy="1179135"/>
          </a:xfrm>
          <a:prstGeom prst="straightConnector1">
            <a:avLst/>
          </a:prstGeom>
          <a:ln w="76200">
            <a:solidFill>
              <a:srgbClr val="7030A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4806" y="5519391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Long-region average methylation level from low-pass genome-wide DNA methylation sequencing data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519322" y="5874724"/>
            <a:ext cx="11517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2 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Mbp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Genome-window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103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9" t="27949" r="15060" b="28462"/>
          <a:stretch/>
        </p:blipFill>
        <p:spPr>
          <a:xfrm>
            <a:off x="112128" y="1515109"/>
            <a:ext cx="4818186" cy="43223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04592" y="3020526"/>
            <a:ext cx="878429" cy="2308324"/>
            <a:chOff x="4146431" y="3801608"/>
            <a:chExt cx="878429" cy="2308324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4146431" y="4049759"/>
            <a:ext cx="461553" cy="18120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56" r:id="rId4" imgW="1257120" imgH="6488640" progId="">
                    <p:embed/>
                  </p:oleObj>
                </mc:Choice>
                <mc:Fallback>
                  <p:oleObj r:id="rId4" imgW="1257120" imgH="6488640" progId="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146431" y="4049759"/>
                          <a:ext cx="461553" cy="18120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474580" y="3801608"/>
              <a:ext cx="55028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 smtClean="0"/>
            </a:p>
            <a:p>
              <a:r>
                <a:rPr lang="en-US" sz="1200" dirty="0" smtClean="0"/>
                <a:t>NULL</a:t>
              </a:r>
            </a:p>
            <a:p>
              <a:r>
                <a:rPr lang="en-US" sz="1200" dirty="0" smtClean="0"/>
                <a:t>BRCA</a:t>
              </a:r>
            </a:p>
            <a:p>
              <a:r>
                <a:rPr lang="en-US" sz="1200" dirty="0" smtClean="0"/>
                <a:t>COAD</a:t>
              </a:r>
            </a:p>
            <a:p>
              <a:r>
                <a:rPr lang="en-US" sz="1200" dirty="0" smtClean="0"/>
                <a:t>GBM</a:t>
              </a:r>
            </a:p>
            <a:p>
              <a:r>
                <a:rPr lang="en-US" sz="1200" dirty="0" smtClean="0"/>
                <a:t>HCC</a:t>
              </a:r>
            </a:p>
            <a:p>
              <a:r>
                <a:rPr lang="en-US" sz="1200" dirty="0" smtClean="0"/>
                <a:t>KIRC</a:t>
              </a:r>
            </a:p>
            <a:p>
              <a:r>
                <a:rPr lang="en-US" sz="1200" dirty="0" smtClean="0"/>
                <a:t>LUAD</a:t>
              </a:r>
            </a:p>
            <a:p>
              <a:r>
                <a:rPr lang="en-US" sz="1200" dirty="0" smtClean="0"/>
                <a:t>LUSC</a:t>
              </a:r>
            </a:p>
            <a:p>
              <a:r>
                <a:rPr lang="en-US" sz="1200" dirty="0" smtClean="0"/>
                <a:t>PRAD</a:t>
              </a:r>
            </a:p>
            <a:p>
              <a:r>
                <a:rPr lang="en-US" sz="1200" dirty="0" smtClean="0"/>
                <a:t>UCEC</a:t>
              </a:r>
            </a:p>
            <a:p>
              <a:endParaRPr lang="en-US" sz="12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17221" y="218589"/>
            <a:ext cx="115173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Cancer diagnosis panels to be validated in the plasma using cell-free DNA methylation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60747" y="1205857"/>
            <a:ext cx="4223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GBM: </a:t>
            </a:r>
            <a:r>
              <a:rPr lang="en-US" b="1" dirty="0" smtClean="0">
                <a:solidFill>
                  <a:srgbClr val="FF0000"/>
                </a:solidFill>
              </a:rPr>
              <a:t>IRF4, </a:t>
            </a:r>
            <a:r>
              <a:rPr lang="en-US" dirty="0" smtClean="0"/>
              <a:t>MGMT, CD133, ARF1,C2orf40, 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9753" b="2227"/>
          <a:stretch/>
        </p:blipFill>
        <p:spPr>
          <a:xfrm>
            <a:off x="4930314" y="1709139"/>
            <a:ext cx="6655776" cy="47248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21620" y="2978535"/>
            <a:ext cx="992003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PBMC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B-cells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Neutrophil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CD4+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CRC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AML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BML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GBM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BCRA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HepG2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NSLCL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RA</a:t>
            </a:r>
          </a:p>
          <a:p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OA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21620" y="4827378"/>
            <a:ext cx="578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0557" y="6206149"/>
            <a:ext cx="4381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Support vector machine (five-fold cross-validation</a:t>
            </a:r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0557" y="5917857"/>
            <a:ext cx="30075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TCGA+GEO: 11846 cancer samples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12475" y="4484081"/>
            <a:ext cx="6638191" cy="596617"/>
            <a:chOff x="5363308" y="4774223"/>
            <a:chExt cx="6638191" cy="596617"/>
          </a:xfrm>
        </p:grpSpPr>
        <p:sp>
          <p:nvSpPr>
            <p:cNvPr id="15" name="Rectangle 14"/>
            <p:cNvSpPr/>
            <p:nvPr/>
          </p:nvSpPr>
          <p:spPr>
            <a:xfrm>
              <a:off x="5363308" y="4774223"/>
              <a:ext cx="6638191" cy="59661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 rot="10800000">
              <a:off x="10735408" y="4950069"/>
              <a:ext cx="351692" cy="272989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8792572" y="6383945"/>
            <a:ext cx="33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ITCSymbolStd-MediumItalic"/>
              </a:rPr>
              <a:t>Guo,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3141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7" y="3540112"/>
            <a:ext cx="4181417" cy="2858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8599" r="8231"/>
          <a:stretch/>
        </p:blipFill>
        <p:spPr>
          <a:xfrm>
            <a:off x="424995" y="1125825"/>
            <a:ext cx="5392744" cy="45643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58378" y="202495"/>
            <a:ext cx="95188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Macro and Micro View of Human Diseases in 21 Century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6093964" y="2133093"/>
            <a:ext cx="468762" cy="237172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1500" y="5657671"/>
            <a:ext cx="46496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~80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different types of autoimmune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diseases</a:t>
            </a: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~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100 </a:t>
            </a: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different types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of </a:t>
            </a: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human cancers</a:t>
            </a:r>
          </a:p>
          <a:p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~ 7,000 rare diseases</a:t>
            </a:r>
          </a:p>
          <a:p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~ 12,420 total diseases (WHO, 2011)</a:t>
            </a:r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1" y="1061351"/>
            <a:ext cx="4600574" cy="227647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8059122" y="2821214"/>
            <a:ext cx="923925" cy="2190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59122" y="3076780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</a:rPr>
              <a:t>DNA/RNA/Protein Modification</a:t>
            </a:r>
            <a:endParaRPr lang="en-US" b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50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emerge.mc.vanderbilt.edu/wp-content/uploads/2017/11/eMERGE-Map-Nov-2017-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/>
          <a:stretch/>
        </p:blipFill>
        <p:spPr bwMode="auto">
          <a:xfrm>
            <a:off x="0" y="3141045"/>
            <a:ext cx="5961909" cy="355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852" y="3393913"/>
            <a:ext cx="6138301" cy="34527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30853" y="2981160"/>
            <a:ext cx="1029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ICD-10</a:t>
            </a:r>
            <a:endParaRPr lang="en-US" sz="2400" b="1" dirty="0"/>
          </a:p>
        </p:txBody>
      </p:sp>
      <p:sp>
        <p:nvSpPr>
          <p:cNvPr id="3" name="Right Arrow 2"/>
          <p:cNvSpPr/>
          <p:nvPr/>
        </p:nvSpPr>
        <p:spPr>
          <a:xfrm>
            <a:off x="778404" y="2071103"/>
            <a:ext cx="9572096" cy="80127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13252" y="2595848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1990</a:t>
            </a:r>
            <a:endParaRPr lang="en-US" sz="24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25840" y="1754229"/>
            <a:ext cx="0" cy="537328"/>
          </a:xfrm>
          <a:prstGeom prst="straightConnector1">
            <a:avLst/>
          </a:prstGeom>
          <a:ln w="146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74622" y="1292564"/>
            <a:ext cx="702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EHR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7854731" y="2624990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2015</a:t>
            </a:r>
            <a:endParaRPr lang="en-US" sz="24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266543" y="1802439"/>
            <a:ext cx="0" cy="537328"/>
          </a:xfrm>
          <a:prstGeom prst="straightConnector1">
            <a:avLst/>
          </a:prstGeom>
          <a:ln w="146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189101" y="1195161"/>
            <a:ext cx="4574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Precision Medicine initiative (PMI)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9140377" y="1856717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2019</a:t>
            </a:r>
            <a:endParaRPr lang="en-US" sz="2400" b="1" dirty="0"/>
          </a:p>
        </p:txBody>
      </p:sp>
      <p:cxnSp>
        <p:nvCxnSpPr>
          <p:cNvPr id="13" name="Straight Arrow Connector 12"/>
          <p:cNvCxnSpPr>
            <a:stCxn id="15" idx="0"/>
          </p:cNvCxnSpPr>
          <p:nvPr/>
        </p:nvCxnSpPr>
        <p:spPr>
          <a:xfrm flipV="1">
            <a:off x="9543694" y="2665729"/>
            <a:ext cx="1" cy="574104"/>
          </a:xfrm>
          <a:prstGeom prst="straightConnector1">
            <a:avLst/>
          </a:prstGeom>
          <a:ln w="146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66640" y="3239833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CPMR</a:t>
            </a:r>
            <a:endParaRPr lang="en-US" sz="2400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592417" y="2641547"/>
            <a:ext cx="1" cy="574104"/>
          </a:xfrm>
          <a:prstGeom prst="straightConnector1">
            <a:avLst/>
          </a:prstGeom>
          <a:ln w="146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354954" y="3141045"/>
            <a:ext cx="2717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1F497D"/>
                </a:solidFill>
                <a:latin typeface="Calibri" panose="020F0502020204030204" pitchFamily="34" charset="0"/>
              </a:rPr>
              <a:t>eMERGE</a:t>
            </a:r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 Network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6189101" y="1880649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2007</a:t>
            </a:r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1112875" y="197604"/>
            <a:ext cx="10615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1F497D"/>
                </a:solidFill>
                <a:latin typeface="Calibri" panose="020F0502020204030204" pitchFamily="34" charset="0"/>
              </a:rPr>
              <a:t>Long History of Precision Medicine of Marshfield Clinic</a:t>
            </a:r>
            <a:endParaRPr lang="en-US" sz="3600" b="1" dirty="0"/>
          </a:p>
        </p:txBody>
      </p:sp>
      <p:sp>
        <p:nvSpPr>
          <p:cNvPr id="27" name="Rectangle 26"/>
          <p:cNvSpPr/>
          <p:nvPr/>
        </p:nvSpPr>
        <p:spPr>
          <a:xfrm>
            <a:off x="4918290" y="1856716"/>
            <a:ext cx="873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ICD-9</a:t>
            </a:r>
            <a:endParaRPr lang="en-US" sz="24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t="33323" r="49935" b="32836"/>
          <a:stretch/>
        </p:blipFill>
        <p:spPr>
          <a:xfrm>
            <a:off x="10154234" y="2757669"/>
            <a:ext cx="1691852" cy="75095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426938" y="1856716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1960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646059" y="2594442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1916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3211719" y="1870792"/>
            <a:ext cx="957431" cy="51108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368925"/>
            <a:ext cx="6691313" cy="488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1076443"/>
            <a:ext cx="7010400" cy="5576329"/>
            <a:chOff x="-1" y="1076443"/>
            <a:chExt cx="10287001" cy="5576329"/>
          </a:xfrm>
        </p:grpSpPr>
        <p:grpSp>
          <p:nvGrpSpPr>
            <p:cNvPr id="6" name="Group 5"/>
            <p:cNvGrpSpPr/>
            <p:nvPr/>
          </p:nvGrpSpPr>
          <p:grpSpPr>
            <a:xfrm>
              <a:off x="-1" y="1076443"/>
              <a:ext cx="10287001" cy="5576329"/>
              <a:chOff x="304798" y="1286153"/>
              <a:chExt cx="9282063" cy="51844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798" y="1286153"/>
                <a:ext cx="9282063" cy="515009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37650" y="5100689"/>
                <a:ext cx="3047808" cy="314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Epigenetics</a:t>
                </a:r>
                <a:r>
                  <a:rPr lang="en-US" sz="1600" b="1" dirty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 risk </a:t>
                </a:r>
                <a:r>
                  <a:rPr lang="en-US" sz="1600" b="1" dirty="0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factors</a:t>
                </a:r>
                <a:r>
                  <a:rPr lang="en-US" sz="1600" b="1" dirty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sz="1600" b="1" dirty="0" err="1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w</a:t>
                </a:r>
                <a:r>
                  <a:rPr lang="en-US" sz="1600" b="1" baseline="-25000" dirty="0" err="1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600" b="1" dirty="0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)</a:t>
                </a:r>
                <a:endParaRPr lang="en-US" sz="1600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037650" y="6127179"/>
                <a:ext cx="3043874" cy="343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Lifestyle </a:t>
                </a:r>
                <a:r>
                  <a:rPr lang="en-US" b="1" dirty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risk </a:t>
                </a:r>
                <a:r>
                  <a:rPr lang="en-US" b="1" dirty="0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factors</a:t>
                </a:r>
                <a:r>
                  <a:rPr lang="en-US" b="1" dirty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b="1" dirty="0" err="1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w</a:t>
                </a:r>
                <a:r>
                  <a:rPr lang="en-US" b="1" baseline="-25000" dirty="0" err="1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q</a:t>
                </a:r>
                <a:r>
                  <a:rPr lang="en-US" b="1" dirty="0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)</a:t>
                </a:r>
                <a:endParaRPr lang="en-US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>
              <a:off x="7102923" y="2783608"/>
              <a:ext cx="12700" cy="129540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Brace 16"/>
            <p:cNvSpPr/>
            <p:nvPr/>
          </p:nvSpPr>
          <p:spPr>
            <a:xfrm rot="16200000">
              <a:off x="7483333" y="2028119"/>
              <a:ext cx="174123" cy="1011144"/>
            </a:xfrm>
            <a:prstGeom prst="rightBrac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64821" y="1879704"/>
              <a:ext cx="10813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Weeks</a:t>
              </a:r>
            </a:p>
            <a:p>
              <a:r>
                <a:rPr lang="en-US" sz="1200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Years</a:t>
              </a:r>
              <a:endParaRPr lang="en-US" sz="1200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8039855" y="2757125"/>
              <a:ext cx="12700" cy="129540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7795" y="129409"/>
            <a:ext cx="11007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292929"/>
                </a:solidFill>
                <a:latin typeface="Helvetica" panose="020B0604020202020204" pitchFamily="34" charset="0"/>
              </a:rPr>
              <a:t>Informatics Strategy: Key to Precision Medicine Success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65100" y="4286496"/>
            <a:ext cx="362567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Environmental </a:t>
            </a:r>
            <a:r>
              <a:rPr lang="en-US" sz="1600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risk </a:t>
            </a:r>
            <a:r>
              <a:rPr lang="en-US" sz="1600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factors</a:t>
            </a:r>
            <a:r>
              <a:rPr lang="en-US" sz="1600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 err="1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</a:t>
            </a:r>
            <a:r>
              <a:rPr lang="en-US" sz="1600" b="1" baseline="-25000" dirty="0" err="1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j</a:t>
            </a:r>
            <a:r>
              <a:rPr lang="en-US" sz="1600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rgbClr val="7030A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00429"/>
            <a:ext cx="288886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Genetic risk factors (</a:t>
            </a:r>
            <a:r>
              <a:rPr lang="en-US" sz="1600" b="1" dirty="0" err="1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</a:t>
            </a:r>
            <a:r>
              <a:rPr lang="en-US" sz="1600" b="1" baseline="-25000" dirty="0" err="1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rgbClr val="7030A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82477" y="1561466"/>
            <a:ext cx="246488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Clinical Phenotypes</a:t>
            </a:r>
            <a:endParaRPr lang="en-US" sz="1600" b="1" dirty="0">
              <a:solidFill>
                <a:srgbClr val="7030A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90773" y="4052525"/>
            <a:ext cx="38700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Image phenotypes (</a:t>
            </a:r>
            <a:r>
              <a:rPr lang="en-US" b="1" dirty="0" err="1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</a:t>
            </a:r>
            <a:r>
              <a:rPr lang="en-US" b="1" baseline="-25000" dirty="0" err="1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x</a:t>
            </a:r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Pathological phenotypes (</a:t>
            </a:r>
            <a:r>
              <a:rPr lang="en-US" b="1" dirty="0" err="1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</a:t>
            </a:r>
            <a:r>
              <a:rPr lang="en-US" b="1" baseline="-25000" dirty="0" err="1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</a:t>
            </a:r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610130" y="781559"/>
            <a:ext cx="4475576" cy="5246531"/>
            <a:chOff x="7610130" y="781559"/>
            <a:chExt cx="4475576" cy="524653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0130" y="781559"/>
              <a:ext cx="4475576" cy="5246531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9176995" y="900429"/>
              <a:ext cx="1151183" cy="5004024"/>
            </a:xfrm>
            <a:prstGeom prst="rect">
              <a:avLst/>
            </a:prstGeom>
            <a:solidFill>
              <a:schemeClr val="accent4">
                <a:alpha val="1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7190907" y="6106966"/>
            <a:ext cx="462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Helvetica" panose="020B0604020202020204" pitchFamily="34" charset="0"/>
              </a:rPr>
              <a:t>Non-Supervised Machine-Learning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Helvetica" panose="020B0604020202020204" pitchFamily="34" charset="0"/>
              </a:rPr>
              <a:t>Neural Network based Deep-Learning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6e7019af$1$16762aa94f4$Coremail$dongyihe$medm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" t="6061" r="52905" b="70471"/>
          <a:stretch/>
        </p:blipFill>
        <p:spPr bwMode="auto">
          <a:xfrm>
            <a:off x="12700" y="1220760"/>
            <a:ext cx="2781300" cy="240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6e7019af$1$16762aa94f4$Coremail$dongyihe$medm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" t="68997" r="2925" b="4344"/>
          <a:stretch/>
        </p:blipFill>
        <p:spPr bwMode="auto">
          <a:xfrm>
            <a:off x="5686062" y="893408"/>
            <a:ext cx="5248638" cy="237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6e7019af$1$16762aa94f4$Coremail$dongyihe$medm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35101" r="53099" b="36892"/>
          <a:stretch/>
        </p:blipFill>
        <p:spPr bwMode="auto">
          <a:xfrm>
            <a:off x="0" y="3628836"/>
            <a:ext cx="2794000" cy="256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39699" y="100695"/>
            <a:ext cx="11007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Data: The Key to Reveal Disease Heterogeneity / Subtypes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07" t="9474" b="8123"/>
          <a:stretch/>
        </p:blipFill>
        <p:spPr>
          <a:xfrm>
            <a:off x="5722925" y="3542234"/>
            <a:ext cx="3967175" cy="2784616"/>
          </a:xfrm>
          <a:prstGeom prst="rect">
            <a:avLst/>
          </a:prstGeom>
        </p:spPr>
      </p:pic>
      <p:pic>
        <p:nvPicPr>
          <p:cNvPr id="10" name="Picture 2" descr="6e7019af$1$16762aa94f4$Coremail$dongyihe$medm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7" t="2548" r="2409" b="70471"/>
          <a:stretch/>
        </p:blipFill>
        <p:spPr bwMode="auto">
          <a:xfrm>
            <a:off x="2836681" y="860234"/>
            <a:ext cx="2806700" cy="276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6e7019af$1$16762aa94f4$Coremail$dongyihe$medm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7" t="35101" r="2810" b="36892"/>
          <a:stretch/>
        </p:blipFill>
        <p:spPr bwMode="auto">
          <a:xfrm>
            <a:off x="2873544" y="3628835"/>
            <a:ext cx="2769837" cy="251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255670" y="6519446"/>
            <a:ext cx="3139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Unpublished data, Guo, 2019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0824" y="765497"/>
            <a:ext cx="12602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RF-IGG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7404" y="765497"/>
            <a:ext cx="14686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Anti-CCP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3757" y="3584334"/>
            <a:ext cx="12266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RF-IGA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2724" y="3573109"/>
            <a:ext cx="12779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RF-IGM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7988" y="765497"/>
            <a:ext cx="81785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64388" y="800231"/>
            <a:ext cx="8354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CRP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7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64" y="2124072"/>
            <a:ext cx="1626965" cy="2095333"/>
          </a:xfrm>
          <a:prstGeom prst="rect">
            <a:avLst/>
          </a:prstGeom>
        </p:spPr>
      </p:pic>
      <p:pic>
        <p:nvPicPr>
          <p:cNvPr id="13316" name="Picture 4" descr="Image result for kun zhang UCS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r="37023"/>
          <a:stretch/>
        </p:blipFill>
        <p:spPr bwMode="auto">
          <a:xfrm>
            <a:off x="5852700" y="2145276"/>
            <a:ext cx="1633993" cy="21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958" y="2124070"/>
            <a:ext cx="1620103" cy="209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487" y="2124070"/>
            <a:ext cx="1699688" cy="212460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08192" y="761997"/>
            <a:ext cx="5422366" cy="7143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Acknowledgements</a:t>
            </a:r>
            <a:endParaRPr lang="en-US" sz="4800" dirty="0"/>
          </a:p>
        </p:txBody>
      </p:sp>
      <p:sp>
        <p:nvSpPr>
          <p:cNvPr id="12" name="TextBox 11"/>
          <p:cNvSpPr txBox="1"/>
          <p:nvPr/>
        </p:nvSpPr>
        <p:spPr>
          <a:xfrm>
            <a:off x="2073955" y="4302354"/>
            <a:ext cx="175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</a:t>
            </a:r>
            <a:r>
              <a:rPr lang="en-US" dirty="0" smtClean="0"/>
              <a:t>. Li </a:t>
            </a:r>
            <a:r>
              <a:rPr lang="en-US" dirty="0" err="1" smtClean="0"/>
              <a:t>Jin</a:t>
            </a:r>
            <a:endParaRPr lang="en-US" dirty="0"/>
          </a:p>
          <a:p>
            <a:r>
              <a:rPr lang="en-US" dirty="0" err="1"/>
              <a:t>Fudan</a:t>
            </a:r>
            <a:r>
              <a:rPr lang="en-US" dirty="0"/>
              <a:t> University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52700" y="4302353"/>
            <a:ext cx="147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</a:t>
            </a:r>
            <a:r>
              <a:rPr lang="en-US" dirty="0" smtClean="0"/>
              <a:t>. Kun Zhang</a:t>
            </a:r>
            <a:endParaRPr lang="en-US" dirty="0"/>
          </a:p>
          <a:p>
            <a:r>
              <a:rPr lang="en-US" dirty="0" smtClean="0"/>
              <a:t>UCSD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1495" y="4293724"/>
            <a:ext cx="1923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</a:t>
            </a:r>
            <a:r>
              <a:rPr lang="en-US" dirty="0" smtClean="0"/>
              <a:t>. </a:t>
            </a:r>
            <a:r>
              <a:rPr lang="en-US" dirty="0" err="1" smtClean="0"/>
              <a:t>Momiao</a:t>
            </a:r>
            <a:r>
              <a:rPr lang="en-US" dirty="0" smtClean="0"/>
              <a:t> </a:t>
            </a:r>
            <a:r>
              <a:rPr lang="en-US" dirty="0" err="1" smtClean="0"/>
              <a:t>Xiong</a:t>
            </a:r>
            <a:endParaRPr lang="en-US" dirty="0"/>
          </a:p>
          <a:p>
            <a:r>
              <a:rPr lang="en-US" dirty="0" smtClean="0"/>
              <a:t>University of Texas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01487" y="4302353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</a:t>
            </a:r>
            <a:r>
              <a:rPr lang="en-US" dirty="0" smtClean="0"/>
              <a:t>.  Steven Schrodi</a:t>
            </a:r>
            <a:endParaRPr lang="en-US" dirty="0"/>
          </a:p>
          <a:p>
            <a:r>
              <a:rPr lang="en-US" dirty="0" smtClean="0"/>
              <a:t>MCRI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73955" y="492051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2009-2015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11141" y="492051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2013-2015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67346" y="492051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2015-2017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713629" y="492051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2017-2019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073955" y="5251744"/>
            <a:ext cx="710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Shanghai, China	Houston, TX	   San Diego, CA	 Marshfield, 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7025" y="2505075"/>
            <a:ext cx="506683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Dr. Shicheng Guo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Guo.Shicheng@marshfieldresearch.org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30861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0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26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05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6520" y="5187434"/>
            <a:ext cx="1586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SRY and ATL1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109992"/>
            <a:ext cx="6557963" cy="42621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21145" y="305335"/>
            <a:ext cx="9219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Neural Network based Deep Learning in Human Genetic Data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15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1"/>
          <a:stretch/>
        </p:blipFill>
        <p:spPr>
          <a:xfrm>
            <a:off x="628649" y="904874"/>
            <a:ext cx="4019551" cy="50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4150" y="252602"/>
            <a:ext cx="122381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Computational Frame for Disease Etiology and Pathologies Research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050" y="1081404"/>
            <a:ext cx="11049001" cy="5715315"/>
            <a:chOff x="0" y="900429"/>
            <a:chExt cx="11049001" cy="5715315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988374"/>
              <a:ext cx="10287001" cy="5627370"/>
              <a:chOff x="304799" y="1204274"/>
              <a:chExt cx="9282063" cy="523185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799" y="1204274"/>
                <a:ext cx="9282063" cy="515009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37650" y="5100689"/>
                <a:ext cx="2889051" cy="343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Epigenetics</a:t>
                </a:r>
                <a:r>
                  <a:rPr lang="en-US" b="1" dirty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 risk </a:t>
                </a:r>
                <a:r>
                  <a:rPr lang="en-US" b="1" dirty="0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factors</a:t>
                </a:r>
                <a:endParaRPr lang="en-US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389516" y="6092754"/>
                <a:ext cx="2526755" cy="343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Lifestyle </a:t>
                </a:r>
                <a:r>
                  <a:rPr lang="en-US" b="1" dirty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risk </a:t>
                </a:r>
                <a:r>
                  <a:rPr lang="en-US" b="1" dirty="0" smtClean="0">
                    <a:solidFill>
                      <a:srgbClr val="7030A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factors</a:t>
                </a:r>
                <a:endParaRPr lang="en-US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65100" y="4286496"/>
              <a:ext cx="35327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Environmental </a:t>
              </a:r>
              <a:r>
                <a:rPr lang="en-US" b="1" dirty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risk </a:t>
              </a:r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factors</a:t>
              </a:r>
              <a:endPara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900429"/>
              <a:ext cx="242079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Genetic risk factors</a:t>
              </a:r>
              <a:endParaRPr lang="en-US" sz="1600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84119" y="1504786"/>
              <a:ext cx="246488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Clinical Phenotypes</a:t>
              </a:r>
              <a:endParaRPr lang="en-US" sz="1600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7102923" y="2783608"/>
              <a:ext cx="12700" cy="129540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728572" y="4035036"/>
              <a:ext cx="329295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Pathological phenotypes</a:t>
              </a:r>
            </a:p>
            <a:p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Image phenotypes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16200000">
              <a:off x="7483333" y="2028119"/>
              <a:ext cx="174123" cy="1011144"/>
            </a:xfrm>
            <a:prstGeom prst="rightBrac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1023" y="1756325"/>
              <a:ext cx="101226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Weeks</a:t>
              </a:r>
            </a:p>
            <a:p>
              <a:r>
                <a:rPr lang="en-US" b="1" dirty="0" smtClean="0">
                  <a:solidFill>
                    <a:srgbClr val="7030A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Years</a:t>
              </a:r>
              <a:endPara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8039855" y="2757125"/>
              <a:ext cx="12700" cy="129540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>
            <a:off x="7583094" y="2920611"/>
            <a:ext cx="12700" cy="129540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62550" y="3543300"/>
            <a:ext cx="695325" cy="2601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39758" y="3584379"/>
            <a:ext cx="740908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en-US" sz="11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91051" y="52431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Electroencephalography (EEG)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Positron Emission Tomography (</a:t>
            </a:r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Magnetic </a:t>
            </a: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Resonance Imaging (MRI)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6439903" y="5020051"/>
            <a:ext cx="1440340" cy="11456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17806" y="144739"/>
            <a:ext cx="12195505" cy="6620965"/>
            <a:chOff x="-117806" y="144739"/>
            <a:chExt cx="12195505" cy="66209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20685"/>
              <a:ext cx="4821857" cy="39147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262" y="144739"/>
              <a:ext cx="7544437" cy="662096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-117806" y="742603"/>
              <a:ext cx="50477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 Rochester Epidemiology Project (REP)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9134" y="1504028"/>
              <a:ext cx="40230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/>
                <a:t>MCRI Scientific Seminar: 02/08/2019</a:t>
              </a:r>
            </a:p>
            <a:p>
              <a:pPr algn="ctr"/>
              <a:r>
                <a:rPr lang="en-US" sz="2000" dirty="0" smtClean="0"/>
                <a:t>REP DEP from Mayo Clinic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15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0634" y="-161711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10" name="AutoShape 2" descr="Image result for narendranath epperla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97" y="1019014"/>
            <a:ext cx="1905000" cy="23812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9092" y="3509139"/>
            <a:ext cx="2293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 smtClean="0">
                <a:effectLst/>
                <a:latin typeface="inherit"/>
              </a:rPr>
              <a:t>Brent Olson, MRCI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661" y="1002743"/>
            <a:ext cx="1905000" cy="2381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112349" y="3490800"/>
            <a:ext cx="237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Terrie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Kitchner, MCRI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18575" y="3509139"/>
            <a:ext cx="2342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Robert </a:t>
            </a:r>
            <a:r>
              <a:rPr lang="en-US" dirty="0" err="1" smtClean="0">
                <a:latin typeface="Arial" panose="020B0604020202020204" pitchFamily="34" charset="0"/>
                <a:ea typeface="Times New Roman" panose="02020603050405020304" pitchFamily="18" charset="0"/>
              </a:rPr>
              <a:t>Strenn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, MCRI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546" y="1004621"/>
            <a:ext cx="1905000" cy="23812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25318" y="3490800"/>
            <a:ext cx="225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Jeffrey Joyce, MCRI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726" y="1019014"/>
            <a:ext cx="1905000" cy="238125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66061" y="6460986"/>
            <a:ext cx="481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Dr. Joseph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J. </a:t>
            </a:r>
            <a:r>
              <a:rPr lang="en-US" dirty="0" err="1" smtClean="0">
                <a:latin typeface="Arial" panose="020B0604020202020204" pitchFamily="34" charset="0"/>
                <a:ea typeface="Times New Roman" panose="02020603050405020304" pitchFamily="18" charset="0"/>
              </a:rPr>
              <a:t>Mazza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Dr. Jennifer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K. Meece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97" y="4025071"/>
            <a:ext cx="1905000" cy="23812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623" y="4019833"/>
            <a:ext cx="1961038" cy="2451298"/>
          </a:xfrm>
          <a:prstGeom prst="rect">
            <a:avLst/>
          </a:prstGeom>
        </p:spPr>
      </p:pic>
      <p:pic>
        <p:nvPicPr>
          <p:cNvPr id="23" name="Picture 4" descr="Image result for judith smith madis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r="8979"/>
          <a:stretch/>
        </p:blipFill>
        <p:spPr bwMode="auto">
          <a:xfrm>
            <a:off x="7963350" y="4038607"/>
            <a:ext cx="2023251" cy="23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025655" y="6460986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Dr.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Judy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Smith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3" r="13069"/>
          <a:stretch/>
        </p:blipFill>
        <p:spPr bwMode="auto">
          <a:xfrm>
            <a:off x="5666546" y="4028925"/>
            <a:ext cx="1905000" cy="240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278080" y="6460986"/>
            <a:ext cx="275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Dr.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</a:rPr>
              <a:t>Naren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</a:rPr>
              <a:t>Epperla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, OSU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56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298" y="228600"/>
            <a:ext cx="4831536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5325" y="2690336"/>
            <a:ext cx="11125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Helvetica" panose="020B0604020202020204" pitchFamily="34" charset="0"/>
              </a:rPr>
              <a:t>• 98% of patients have genetic variants that affect how well they do (or don’t) metabolize specific medications – or if the drug might have toxic effects</a:t>
            </a:r>
            <a:r>
              <a:rPr lang="en-US" baseline="30000" dirty="0">
                <a:solidFill>
                  <a:srgbClr val="292929"/>
                </a:solidFill>
                <a:latin typeface="Helvetica" panose="020B0604020202020204" pitchFamily="34" charset="0"/>
              </a:rPr>
              <a:t>1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292929"/>
                </a:solidFill>
                <a:latin typeface="Helvetica" panose="020B0604020202020204" pitchFamily="34" charset="0"/>
              </a:rPr>
              <a:t>• 34% of all adverse drug reactions are caused by genetics, not drug-drug interactions</a:t>
            </a:r>
            <a:r>
              <a:rPr lang="en-US" baseline="30000" dirty="0">
                <a:solidFill>
                  <a:srgbClr val="292929"/>
                </a:solidFill>
                <a:latin typeface="Helvetica" panose="020B0604020202020204" pitchFamily="3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3" y="228600"/>
            <a:ext cx="492553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7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190500"/>
            <a:ext cx="47625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0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497696" y="363697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Precision medicine to common disease and rare disease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7766" y="1502509"/>
            <a:ext cx="5943400" cy="4583966"/>
            <a:chOff x="130141" y="2274034"/>
            <a:chExt cx="5943400" cy="45839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91" y="2274034"/>
              <a:ext cx="5924350" cy="458396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0141" y="2923877"/>
              <a:ext cx="21050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Published: 08 May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99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4249" y="332536"/>
            <a:ext cx="9133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How </a:t>
            </a:r>
            <a:r>
              <a:rPr lang="en-US" sz="2800" dirty="0" smtClean="0"/>
              <a:t>to Dismantle Obstacle on the Way to Precision Medicine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63228" y="1748909"/>
            <a:ext cx="2769091" cy="1631216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en-US" sz="2000" dirty="0" smtClean="0"/>
              <a:t>Bioinformatics</a:t>
            </a:r>
          </a:p>
          <a:p>
            <a:pPr algn="r"/>
            <a:r>
              <a:rPr lang="en-US" sz="2000" dirty="0" smtClean="0"/>
              <a:t>Clinical informatics</a:t>
            </a:r>
          </a:p>
          <a:p>
            <a:pPr algn="r"/>
            <a:r>
              <a:rPr lang="en-US" sz="2000" dirty="0"/>
              <a:t>Image informatics</a:t>
            </a:r>
          </a:p>
          <a:p>
            <a:pPr algn="r"/>
            <a:r>
              <a:rPr lang="en-US" sz="2000" dirty="0"/>
              <a:t>Pathology </a:t>
            </a:r>
            <a:r>
              <a:rPr lang="en-US" sz="2000" dirty="0"/>
              <a:t>Informatics</a:t>
            </a:r>
          </a:p>
          <a:p>
            <a:pPr algn="r"/>
            <a:r>
              <a:rPr lang="en-US" sz="2000" dirty="0" smtClean="0"/>
              <a:t>Public health informatics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4177851" y="1354832"/>
            <a:ext cx="1973232" cy="1938992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en-US" sz="2000" dirty="0" smtClean="0"/>
              <a:t>SNPs</a:t>
            </a:r>
          </a:p>
          <a:p>
            <a:pPr algn="r"/>
            <a:r>
              <a:rPr lang="en-US" sz="2000" dirty="0" smtClean="0"/>
              <a:t>CNV</a:t>
            </a:r>
          </a:p>
          <a:p>
            <a:pPr algn="r"/>
            <a:r>
              <a:rPr lang="en-US" sz="2000" dirty="0" smtClean="0"/>
              <a:t>Mutation</a:t>
            </a:r>
          </a:p>
          <a:p>
            <a:pPr algn="r"/>
            <a:r>
              <a:rPr lang="en-US" sz="2000" dirty="0" smtClean="0"/>
              <a:t>DNA methylation</a:t>
            </a:r>
          </a:p>
          <a:p>
            <a:pPr algn="r"/>
            <a:r>
              <a:rPr lang="en-US" sz="2000" dirty="0" smtClean="0"/>
              <a:t>RNA-</a:t>
            </a:r>
            <a:r>
              <a:rPr lang="en-US" sz="2000" dirty="0" err="1" smtClean="0"/>
              <a:t>seq</a:t>
            </a:r>
            <a:endParaRPr lang="en-US" sz="2000" dirty="0" smtClean="0"/>
          </a:p>
          <a:p>
            <a:pPr algn="r"/>
            <a:r>
              <a:rPr lang="en-US" sz="2000" dirty="0" smtClean="0"/>
              <a:t>miRNA-</a:t>
            </a:r>
            <a:r>
              <a:rPr lang="en-US" sz="2000" dirty="0" err="1" smtClean="0"/>
              <a:t>seq</a:t>
            </a:r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791801" y="3694956"/>
            <a:ext cx="2994282" cy="707886"/>
          </a:xfrm>
          <a:prstGeom prst="rect">
            <a:avLst/>
          </a:prstGeom>
          <a:solidFill>
            <a:schemeClr val="accent4">
              <a:lumMod val="75000"/>
              <a:alpha val="41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en-US" sz="2000" dirty="0" smtClean="0"/>
              <a:t>X-ray radiography</a:t>
            </a:r>
          </a:p>
          <a:p>
            <a:pPr algn="r"/>
            <a:r>
              <a:rPr lang="en-US" sz="2000" dirty="0" smtClean="0"/>
              <a:t>Magnetic resonance image</a:t>
            </a:r>
          </a:p>
        </p:txBody>
      </p:sp>
    </p:spTree>
    <p:extLst>
      <p:ext uri="{BB962C8B-B14F-4D97-AF65-F5344CB8AC3E}">
        <p14:creationId xmlns:p14="http://schemas.microsoft.com/office/powerpoint/2010/main" val="14728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0"/>
          <a:stretch/>
        </p:blipFill>
        <p:spPr>
          <a:xfrm>
            <a:off x="725540" y="965740"/>
            <a:ext cx="11001993" cy="398043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261075" y="352605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methylation, gene expression and human development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8394853" y="6364747"/>
            <a:ext cx="3797147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DNA methylation, Wikipedia, </a:t>
            </a:r>
            <a:r>
              <a:rPr lang="en-US" sz="1800" dirty="0" smtClean="0">
                <a:solidFill>
                  <a:srgbClr val="222222"/>
                </a:solidFill>
                <a:latin typeface="Lora"/>
                <a:ea typeface="+mn-ea"/>
                <a:cs typeface="+mn-cs"/>
              </a:rPr>
              <a:t>2019</a:t>
            </a:r>
            <a:endParaRPr lang="en-US" sz="1800" dirty="0">
              <a:solidFill>
                <a:srgbClr val="222222"/>
              </a:solidFill>
              <a:latin typeface="Lor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3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705100"/>
            <a:ext cx="2322546" cy="40122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1963" y="345491"/>
            <a:ext cx="1151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Future work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1471873"/>
            <a:ext cx="3170238" cy="8173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95162" y="487679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Roboto"/>
              </a:rPr>
              <a:t>P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rostate cancer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6132" y="437836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Roboto"/>
              </a:rPr>
              <a:t>US20070048738A1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10" y="2669696"/>
            <a:ext cx="1352550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074" y="3234856"/>
            <a:ext cx="3086100" cy="147637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746081" y="4876799"/>
            <a:ext cx="3619500" cy="960054"/>
            <a:chOff x="7349474" y="5644307"/>
            <a:chExt cx="3619500" cy="960054"/>
          </a:xfrm>
        </p:grpSpPr>
        <p:sp>
          <p:nvSpPr>
            <p:cNvPr id="15" name="Rectangle 14"/>
            <p:cNvSpPr/>
            <p:nvPr/>
          </p:nvSpPr>
          <p:spPr>
            <a:xfrm>
              <a:off x="7349474" y="5644307"/>
              <a:ext cx="33538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333333"/>
                  </a:solidFill>
                  <a:latin typeface="Roboto"/>
                </a:rPr>
                <a:t>Glioblastoma 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cancer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Pancreatic cancer</a:t>
              </a:r>
            </a:p>
            <a:p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Chronic</a:t>
              </a:r>
              <a:r>
                <a:rPr lang="en-US" dirty="0">
                  <a:solidFill>
                    <a:srgbClr val="333333"/>
                  </a:solidFill>
                  <a:latin typeface="Roboto"/>
                </a:rPr>
                <a:t> lymphocytic </a:t>
              </a:r>
              <a:r>
                <a:rPr lang="en-US" dirty="0" smtClean="0">
                  <a:solidFill>
                    <a:srgbClr val="333333"/>
                  </a:solidFill>
                  <a:latin typeface="Roboto"/>
                </a:rPr>
                <a:t>leukemia</a:t>
              </a:r>
              <a:endParaRPr lang="en-US" dirty="0">
                <a:solidFill>
                  <a:srgbClr val="333333"/>
                </a:solidFill>
                <a:latin typeface="Robot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9474" y="5681031"/>
              <a:ext cx="3619500" cy="9233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2139010" y="3302591"/>
            <a:ext cx="393086" cy="189909"/>
          </a:xfrm>
          <a:prstGeom prst="straightConnector1">
            <a:avLst/>
          </a:prstGeom>
          <a:ln w="76200">
            <a:solidFill>
              <a:srgbClr val="C0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409619" y="345931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Roboto"/>
              </a:rPr>
              <a:t>US, FDA</a:t>
            </a: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528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1925" y="303996"/>
            <a:ext cx="1195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Individual, Tissue and Subtype Identification with Genomic Data 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93046" y="1492026"/>
            <a:ext cx="7073875" cy="4702617"/>
            <a:chOff x="4161540" y="1682526"/>
            <a:chExt cx="7073875" cy="4702617"/>
          </a:xfrm>
        </p:grpSpPr>
        <p:grpSp>
          <p:nvGrpSpPr>
            <p:cNvPr id="9" name="Group 8"/>
            <p:cNvGrpSpPr/>
            <p:nvPr/>
          </p:nvGrpSpPr>
          <p:grpSpPr>
            <a:xfrm>
              <a:off x="4535838" y="1697638"/>
              <a:ext cx="6699577" cy="4687505"/>
              <a:chOff x="6917138" y="1335080"/>
              <a:chExt cx="9378254" cy="534795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94718" y="1335080"/>
                <a:ext cx="5400674" cy="499631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1613396" y="6367010"/>
                <a:ext cx="4562376" cy="316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i="1" dirty="0" smtClean="0">
                    <a:solidFill>
                      <a:srgbClr val="333333"/>
                    </a:solidFill>
                    <a:latin typeface="Helvetica Neue"/>
                  </a:rPr>
                  <a:t>Modified, Nature</a:t>
                </a:r>
                <a:r>
                  <a:rPr lang="en-US" sz="1200" b="1" dirty="0">
                    <a:solidFill>
                      <a:srgbClr val="333333"/>
                    </a:solidFill>
                    <a:latin typeface="Helvetica Neue"/>
                  </a:rPr>
                  <a:t>, 2017; 550 (7675): </a:t>
                </a:r>
                <a:r>
                  <a:rPr lang="en-US" sz="1200" b="1" dirty="0" smtClean="0">
                    <a:solidFill>
                      <a:srgbClr val="333333"/>
                    </a:solidFill>
                    <a:latin typeface="Helvetica Neue"/>
                  </a:rPr>
                  <a:t>204</a:t>
                </a:r>
                <a:endParaRPr lang="en-US" sz="1200" b="1" i="0" dirty="0">
                  <a:solidFill>
                    <a:srgbClr val="333333"/>
                  </a:solidFill>
                  <a:effectLst/>
                  <a:latin typeface="Helvetica Neue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917138" y="6355291"/>
                <a:ext cx="4172306" cy="316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i="1" dirty="0" smtClean="0">
                    <a:solidFill>
                      <a:srgbClr val="333333"/>
                    </a:solidFill>
                    <a:latin typeface="Helvetica Neue"/>
                  </a:rPr>
                  <a:t>Unpublished data, Guo, Schrodi, 2019</a:t>
                </a:r>
                <a:endParaRPr lang="en-US" sz="1200" b="1" i="0" dirty="0">
                  <a:solidFill>
                    <a:srgbClr val="333333"/>
                  </a:solidFill>
                  <a:effectLst/>
                  <a:latin typeface="Helvetica Neue"/>
                </a:endParaRPr>
              </a:p>
            </p:txBody>
          </p:sp>
        </p:grpSp>
        <p:pic>
          <p:nvPicPr>
            <p:cNvPr id="12" name="Picture 11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39" t="10922" b="28307"/>
            <a:stretch/>
          </p:blipFill>
          <p:spPr>
            <a:xfrm>
              <a:off x="4296228" y="1691527"/>
              <a:ext cx="2772230" cy="432787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458" t="10762" r="66727" b="27862"/>
            <a:stretch/>
          </p:blipFill>
          <p:spPr>
            <a:xfrm>
              <a:off x="4161540" y="1682526"/>
              <a:ext cx="3081088" cy="4460700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161925" y="1273464"/>
            <a:ext cx="7204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  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CoreExome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Beadchip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                      Genome-wide RNA-</a:t>
            </a:r>
            <a:r>
              <a:rPr lang="en-US" sz="16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Seq</a:t>
            </a:r>
            <a:r>
              <a:rPr lang="en-US" sz="16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data</a:t>
            </a:r>
            <a:endParaRPr lang="en-US" sz="11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682" y="1540162"/>
            <a:ext cx="4087368" cy="4412563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390257" y="1595141"/>
            <a:ext cx="220218" cy="2431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373959" y="5764831"/>
            <a:ext cx="220218" cy="2431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258399" y="1623716"/>
            <a:ext cx="220218" cy="2431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74391" y="5917643"/>
            <a:ext cx="32592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 smtClean="0">
                <a:solidFill>
                  <a:srgbClr val="333333"/>
                </a:solidFill>
                <a:latin typeface="Helvetica Neue"/>
              </a:rPr>
              <a:t>Modified, Nature</a:t>
            </a:r>
            <a:r>
              <a:rPr lang="en-US" sz="1200" b="1" dirty="0">
                <a:solidFill>
                  <a:srgbClr val="333333"/>
                </a:solidFill>
                <a:latin typeface="Helvetica Neue"/>
              </a:rPr>
              <a:t>, 2017; </a:t>
            </a:r>
            <a:r>
              <a:rPr lang="en-US" sz="1200" b="1" dirty="0" smtClean="0">
                <a:solidFill>
                  <a:srgbClr val="333333"/>
                </a:solidFill>
                <a:latin typeface="Helvetica Neue"/>
              </a:rPr>
              <a:t>547 (7663): 314</a:t>
            </a:r>
            <a:endParaRPr lang="en-US" sz="1200" b="1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07925" y="1226895"/>
            <a:ext cx="409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Genome-wide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</a:t>
            </a:r>
            <a:endParaRPr lang="en-US" sz="12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628775" y="1752600"/>
            <a:ext cx="276225" cy="8572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95350" y="1699825"/>
            <a:ext cx="786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Asian</a:t>
            </a:r>
            <a:endParaRPr lang="en-US" b="1" dirty="0">
              <a:solidFill>
                <a:srgbClr val="92D05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96605" y="5079707"/>
            <a:ext cx="276225" cy="85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41173" y="4937903"/>
            <a:ext cx="1036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African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55773" y="4451344"/>
            <a:ext cx="1283471" cy="561944"/>
            <a:chOff x="855773" y="4451344"/>
            <a:chExt cx="1283471" cy="561944"/>
          </a:xfrm>
        </p:grpSpPr>
        <p:cxnSp>
          <p:nvCxnSpPr>
            <p:cNvPr id="27" name="Straight Arrow Connector 26"/>
            <p:cNvCxnSpPr/>
            <p:nvPr/>
          </p:nvCxnSpPr>
          <p:spPr>
            <a:xfrm flipH="1" flipV="1">
              <a:off x="1273671" y="4451344"/>
              <a:ext cx="75816" cy="280867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855773" y="4643956"/>
              <a:ext cx="1283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C000"/>
                  </a:solidFill>
                </a:rPr>
                <a:t>European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00597" y="4841705"/>
            <a:ext cx="1283471" cy="452037"/>
            <a:chOff x="1136798" y="4279761"/>
            <a:chExt cx="1283471" cy="452037"/>
          </a:xfrm>
        </p:grpSpPr>
        <p:cxnSp>
          <p:nvCxnSpPr>
            <p:cNvPr id="34" name="Straight Arrow Connector 33"/>
            <p:cNvCxnSpPr/>
            <p:nvPr/>
          </p:nvCxnSpPr>
          <p:spPr>
            <a:xfrm flipH="1" flipV="1">
              <a:off x="1302246" y="4279761"/>
              <a:ext cx="225696" cy="17158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1136798" y="4362466"/>
              <a:ext cx="1283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C000"/>
                  </a:solidFill>
                </a:rPr>
                <a:t>Brain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000545" y="3527503"/>
            <a:ext cx="13532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7030A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Brain cancer</a:t>
            </a:r>
            <a:endParaRPr lang="en-US" sz="11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31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758" b="27861"/>
          <a:stretch/>
        </p:blipFill>
        <p:spPr>
          <a:xfrm>
            <a:off x="442406" y="1349829"/>
            <a:ext cx="11037227" cy="51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078" y="1012786"/>
            <a:ext cx="7018973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GSE103659: 181 </a:t>
            </a:r>
            <a:r>
              <a:rPr lang="en-US" dirty="0">
                <a:solidFill>
                  <a:srgbClr val="7030A0"/>
                </a:solidFill>
              </a:rPr>
              <a:t>GBM </a:t>
            </a:r>
            <a:r>
              <a:rPr lang="en-US" dirty="0" smtClean="0">
                <a:solidFill>
                  <a:srgbClr val="7030A0"/>
                </a:solidFill>
              </a:rPr>
              <a:t>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GSE114534: 44 GBM 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GSE66351:  190 normal brain 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GSE41826: 58 normal brain with 450K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GSE89707: 142 normal brain with 450K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GSE74486:  131 brain from </a:t>
            </a:r>
            <a:r>
              <a:rPr lang="en-US" dirty="0">
                <a:solidFill>
                  <a:srgbClr val="7030A0"/>
                </a:solidFill>
              </a:rPr>
              <a:t>Trisomy 21 causes Down </a:t>
            </a:r>
            <a:r>
              <a:rPr lang="en-US" dirty="0" smtClean="0">
                <a:solidFill>
                  <a:srgbClr val="7030A0"/>
                </a:solidFill>
              </a:rPr>
              <a:t>syndrome with 450K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GSE36194:  </a:t>
            </a:r>
            <a:r>
              <a:rPr lang="en-US" dirty="0" smtClean="0">
                <a:solidFill>
                  <a:srgbClr val="7030A0"/>
                </a:solidFill>
              </a:rPr>
              <a:t>724 </a:t>
            </a:r>
            <a:r>
              <a:rPr lang="en-US" dirty="0">
                <a:solidFill>
                  <a:srgbClr val="7030A0"/>
                </a:solidFill>
              </a:rPr>
              <a:t>Normal brain with 27K</a:t>
            </a:r>
          </a:p>
          <a:p>
            <a:r>
              <a:rPr lang="en-US" dirty="0">
                <a:solidFill>
                  <a:srgbClr val="7030A0"/>
                </a:solidFill>
              </a:rPr>
              <a:t>GSE53229 : 145 GBM with 27K</a:t>
            </a:r>
          </a:p>
          <a:p>
            <a:r>
              <a:rPr lang="en-US" dirty="0">
                <a:solidFill>
                  <a:srgbClr val="7030A0"/>
                </a:solidFill>
              </a:rPr>
              <a:t>GSE50923: 54 GBM+23 control brain with 27K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GSE46015</a:t>
            </a:r>
            <a:r>
              <a:rPr lang="en-US" dirty="0">
                <a:solidFill>
                  <a:srgbClr val="7030A0"/>
                </a:solidFill>
              </a:rPr>
              <a:t>: 3 </a:t>
            </a:r>
            <a:r>
              <a:rPr lang="en-US" dirty="0" smtClean="0">
                <a:solidFill>
                  <a:srgbClr val="7030A0"/>
                </a:solidFill>
              </a:rPr>
              <a:t>GBM, each </a:t>
            </a:r>
            <a:r>
              <a:rPr lang="en-US" dirty="0">
                <a:solidFill>
                  <a:srgbClr val="7030A0"/>
                </a:solidFill>
              </a:rPr>
              <a:t>sample have two </a:t>
            </a:r>
            <a:r>
              <a:rPr lang="en-US" dirty="0" smtClean="0">
                <a:solidFill>
                  <a:srgbClr val="7030A0"/>
                </a:solidFill>
              </a:rPr>
              <a:t>replicates with 27K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GSE22867</a:t>
            </a:r>
            <a:r>
              <a:rPr lang="en-US" dirty="0">
                <a:solidFill>
                  <a:srgbClr val="7030A0"/>
                </a:solidFill>
              </a:rPr>
              <a:t>: 55 GBM + 3 normal with 27K</a:t>
            </a:r>
          </a:p>
          <a:p>
            <a:endParaRPr lang="en-US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GSE119774</a:t>
            </a:r>
            <a:r>
              <a:rPr lang="en-US" dirty="0">
                <a:solidFill>
                  <a:srgbClr val="7030A0"/>
                </a:solidFill>
              </a:rPr>
              <a:t>:  39 GBM, 41 GSC, 9 NSC with 850K</a:t>
            </a:r>
          </a:p>
          <a:p>
            <a:r>
              <a:rPr lang="en-US" dirty="0">
                <a:solidFill>
                  <a:srgbClr val="7030A0"/>
                </a:solidFill>
              </a:rPr>
              <a:t>GSE116298: 12 GBM, each sample have 3 replicates with </a:t>
            </a:r>
            <a:r>
              <a:rPr lang="en-US" dirty="0" smtClean="0">
                <a:solidFill>
                  <a:srgbClr val="7030A0"/>
                </a:solidFill>
              </a:rPr>
              <a:t>850K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9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4108" y="1357441"/>
            <a:ext cx="5832466" cy="2745685"/>
            <a:chOff x="444108" y="1357441"/>
            <a:chExt cx="5832466" cy="2745685"/>
          </a:xfrm>
        </p:grpSpPr>
        <p:sp>
          <p:nvSpPr>
            <p:cNvPr id="3" name="文本框 5"/>
            <p:cNvSpPr txBox="1"/>
            <p:nvPr/>
          </p:nvSpPr>
          <p:spPr>
            <a:xfrm>
              <a:off x="444108" y="2933575"/>
              <a:ext cx="2689326" cy="11695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Low cost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High stability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Mature analysis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Low DNA requirement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Arial Black" panose="020B0A04020102020204" pitchFamily="34" charset="0"/>
                  <a:ea typeface="黑体" panose="02010609060101010101" pitchFamily="49" charset="-122"/>
                </a:rPr>
                <a:t>Bigdata support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  <p:pic>
          <p:nvPicPr>
            <p:cNvPr id="4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460" y="1372890"/>
              <a:ext cx="2686114" cy="13814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24" y="1357441"/>
              <a:ext cx="2636610" cy="139687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右箭头 12"/>
            <p:cNvSpPr/>
            <p:nvPr/>
          </p:nvSpPr>
          <p:spPr>
            <a:xfrm>
              <a:off x="3245775" y="2149371"/>
              <a:ext cx="221325" cy="1403453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7" name="文本框 13"/>
            <p:cNvSpPr txBox="1"/>
            <p:nvPr/>
          </p:nvSpPr>
          <p:spPr>
            <a:xfrm>
              <a:off x="3590459" y="2943099"/>
              <a:ext cx="2686115" cy="11600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err="1">
                  <a:latin typeface="Arial Black" panose="020B0A04020102020204" pitchFamily="34" charset="0"/>
                  <a:ea typeface="黑体" panose="02010609060101010101" pitchFamily="49" charset="-122"/>
                </a:rPr>
                <a:t>MethylCap-Seq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>
                  <a:latin typeface="Arial Black" panose="020B0A04020102020204" pitchFamily="34" charset="0"/>
                  <a:ea typeface="黑体" panose="02010609060101010101" pitchFamily="49" charset="-122"/>
                </a:rPr>
                <a:t>MBD-</a:t>
              </a:r>
              <a:r>
                <a:rPr lang="en-US" altLang="zh-CN" sz="1400" b="1" dirty="0" err="1">
                  <a:latin typeface="Arial Black" panose="020B0A04020102020204" pitchFamily="34" charset="0"/>
                  <a:ea typeface="黑体" panose="02010609060101010101" pitchFamily="49" charset="-122"/>
                </a:rPr>
                <a:t>Seq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 err="1">
                  <a:latin typeface="Arial Black" panose="020B0A04020102020204" pitchFamily="34" charset="0"/>
                  <a:ea typeface="黑体" panose="02010609060101010101" pitchFamily="49" charset="-122"/>
                </a:rPr>
                <a:t>MeDIP-seq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>
                  <a:latin typeface="Arial Black" panose="020B0A04020102020204" pitchFamily="34" charset="0"/>
                  <a:ea typeface="黑体" panose="02010609060101010101" pitchFamily="49" charset="-122"/>
                </a:rPr>
                <a:t>RRBS</a:t>
              </a: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zh-CN" sz="1400" b="1" dirty="0">
                  <a:latin typeface="Arial Black" panose="020B0A04020102020204" pitchFamily="34" charset="0"/>
                  <a:ea typeface="黑体" panose="02010609060101010101" pitchFamily="49" charset="-122"/>
                </a:rPr>
                <a:t>Bisulfite-</a:t>
              </a:r>
              <a:r>
                <a:rPr lang="en-US" altLang="zh-CN" sz="1400" b="1" dirty="0" err="1">
                  <a:latin typeface="Arial Black" panose="020B0A04020102020204" pitchFamily="34" charset="0"/>
                  <a:ea typeface="黑体" panose="02010609060101010101" pitchFamily="49" charset="-122"/>
                </a:rPr>
                <a:t>Seq</a:t>
              </a:r>
              <a:endParaRPr lang="en-US" altLang="zh-CN" sz="1400" b="1" dirty="0">
                <a:latin typeface="Arial Black" panose="020B0A040201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32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28" y="1380002"/>
            <a:ext cx="7882811" cy="40602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66582" y="6488668"/>
            <a:ext cx="4625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642A8F"/>
                </a:solidFill>
                <a:latin typeface="arial" panose="020B0604020202020204" pitchFamily="34" charset="0"/>
                <a:hlinkClick r:id="rId4"/>
              </a:rPr>
              <a:t>Chromosoma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. 2009 Oct; 118(5):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549–565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4579" y="331624"/>
            <a:ext cx="495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</a:rPr>
              <a:t>Two families of proteins that bind methylated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6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8309"/>
              </p:ext>
            </p:extLst>
          </p:nvPr>
        </p:nvGraphicFramePr>
        <p:xfrm>
          <a:off x="192291" y="557723"/>
          <a:ext cx="11732616" cy="5841848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462825">
                  <a:extLst>
                    <a:ext uri="{9D8B030D-6E8A-4147-A177-3AD203B41FA5}">
                      <a16:colId xmlns:a16="http://schemas.microsoft.com/office/drawing/2014/main" val="2987332503"/>
                    </a:ext>
                  </a:extLst>
                </a:gridCol>
                <a:gridCol w="4686104">
                  <a:extLst>
                    <a:ext uri="{9D8B030D-6E8A-4147-A177-3AD203B41FA5}">
                      <a16:colId xmlns:a16="http://schemas.microsoft.com/office/drawing/2014/main" val="508580501"/>
                    </a:ext>
                  </a:extLst>
                </a:gridCol>
                <a:gridCol w="3320770">
                  <a:extLst>
                    <a:ext uri="{9D8B030D-6E8A-4147-A177-3AD203B41FA5}">
                      <a16:colId xmlns:a16="http://schemas.microsoft.com/office/drawing/2014/main" val="3463577120"/>
                    </a:ext>
                  </a:extLst>
                </a:gridCol>
                <a:gridCol w="3262917">
                  <a:extLst>
                    <a:ext uri="{9D8B030D-6E8A-4147-A177-3AD203B41FA5}">
                      <a16:colId xmlns:a16="http://schemas.microsoft.com/office/drawing/2014/main" val="3029786268"/>
                    </a:ext>
                  </a:extLst>
                </a:gridCol>
              </a:tblGrid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Protein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Interacting partner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Effects of the interaction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Reference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856626866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MeCP2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Sin3A, HDACs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Jones et al. (1998), Nan et al. (1998)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285470854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c-ski, N-</a:t>
                      </a:r>
                      <a:r>
                        <a:rPr lang="en-US" sz="1000" u="none" strike="noStrike" dirty="0" err="1">
                          <a:effectLst/>
                        </a:rPr>
                        <a:t>CoR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/>
                        </a:rPr>
                        <a:t>Kokura et al. (2001)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95548781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HMGB1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Unknown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/>
                        </a:rPr>
                        <a:t>Dintilhac and Bernues (2002)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90838581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Sin3B, HDAC2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/>
                        </a:rPr>
                        <a:t>Rietveld et al. (2002)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13507739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Dnmt1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Targeting of maintenance DNA methylation?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/>
                        </a:rPr>
                        <a:t>Kimura and Shiota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098415792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H3K9 methyltransferase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7"/>
                        </a:rPr>
                        <a:t>Fuks et al. (2003b)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76857520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CoREST complex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Repression of neural genes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Ballas et al. (2005), Lunyak et al. (2002)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254291356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Brm (SWI/SNF complex)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Harikrishnan et al. (2005), Hu et al. (2006)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50197600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YB-1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Alternative splicing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/>
                        </a:rPr>
                        <a:t>Young et al. (2005)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04623635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ATRX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Epigenetic regulation required for neural development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/>
                        </a:rPr>
                        <a:t>Nan et al. (2007)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219894727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HP1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 during myogenic differentiation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/>
                        </a:rPr>
                        <a:t>Agarwal et al. (2007)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987609907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CREB1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activation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1"/>
                        </a:rPr>
                        <a:t>Chahrour et al. (2008)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92157437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MPG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DNA repair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/>
                        </a:rPr>
                        <a:t>Watanabe et al.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193645805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Suv39h1-HP1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/>
                        </a:rPr>
                        <a:t>Fujita et al.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952060067"/>
                  </a:ext>
                </a:extLst>
              </a:tr>
              <a:tr h="28446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MCAF1, MCAF2, SETDB1, CAF-1 p150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Transcriptional 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repressioinheritance</a:t>
                      </a:r>
                      <a:r>
                        <a:rPr lang="en-US" sz="1000" u="none" strike="noStrike" dirty="0" smtClean="0"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effectLst/>
                        </a:rPr>
                        <a:t>of epigenetic states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Ichimura et al. (2005), Reese et al. (2003), Sarraf and Stancheva (2004)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105209745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PML-RAR</a:t>
                      </a:r>
                      <a:r>
                        <a:rPr lang="el-GR" sz="1000" u="none" strike="noStrike">
                          <a:effectLst/>
                        </a:rPr>
                        <a:t>α, </a:t>
                      </a:r>
                      <a:r>
                        <a:rPr lang="en-US" sz="1000" u="none" strike="noStrike">
                          <a:effectLst/>
                        </a:rPr>
                        <a:t>HDAC3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PML-RAR</a:t>
                      </a:r>
                      <a:r>
                        <a:rPr lang="el-GR" sz="1000" u="none" strike="noStrike">
                          <a:effectLst/>
                        </a:rPr>
                        <a:t>α-</a:t>
                      </a:r>
                      <a:r>
                        <a:rPr lang="en-US" sz="1000" u="none" strike="noStrike">
                          <a:effectLst/>
                        </a:rPr>
                        <a:t>mediated silencing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/>
                        </a:rPr>
                        <a:t>Villa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838366935"/>
                  </a:ext>
                </a:extLst>
              </a:tr>
              <a:tr h="284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Mi-2, MTA1-3, P66</a:t>
                      </a:r>
                      <a:r>
                        <a:rPr lang="el-GR" sz="1000" u="none" strike="noStrike">
                          <a:effectLst/>
                        </a:rPr>
                        <a:t>α/β, </a:t>
                      </a:r>
                      <a:r>
                        <a:rPr lang="en-US" sz="1000" u="none" strike="noStrike">
                          <a:effectLst/>
                        </a:rPr>
                        <a:t>HDAC1/2, RbAp46/48, DOC-1, PRMT5, MEP50 (NuRD complex)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Brackertz et al. (2002), Le Guezennec et al. (2006), Zhang et al. (1999)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638392599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5"/>
                        </a:rPr>
                        <a:t>Boeke et al. (2000)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53794972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activation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/>
                        </a:rPr>
                        <a:t>Ego et al. (2005)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590728398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TACC3, HATs, pCAF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activation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/>
                        </a:rPr>
                        <a:t>Angrisano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944307072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GCNF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Oct-4 silencing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8"/>
                        </a:rPr>
                        <a:t>Gu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46515308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Dnmt1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Targeting of maintenance DNA methylation?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/>
                        </a:rPr>
                        <a:t>Tatematsu et al. (2000)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87785582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RFP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Enhancement of 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/>
                        </a:rPr>
                        <a:t>Fukushige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511197693"/>
                  </a:ext>
                </a:extLst>
              </a:tr>
              <a:tr h="284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Mi-2, MTA1-3, P66</a:t>
                      </a:r>
                      <a:r>
                        <a:rPr lang="el-GR" sz="1000" u="none" strike="noStrike">
                          <a:effectLst/>
                        </a:rPr>
                        <a:t>α/β, </a:t>
                      </a:r>
                      <a:r>
                        <a:rPr lang="en-US" sz="1000" u="none" strike="noStrike">
                          <a:effectLst/>
                        </a:rPr>
                        <a:t>HDAC1/2, RbAp46/48, DOC-1 (NuRD complex)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Le Guezennec et al. (2006), Wade et al. (1999), Zhang et al. (1999)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17301079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Dnmt1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Targeting of maintenance DNA methylation?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/>
                        </a:rPr>
                        <a:t>Tatematsu et al. (2000)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131000488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CDK2AP1, GCNF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Oct-4 silencing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Deshpande et al. (2009), Gu et al. (2006)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033894623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MBD4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Sin3A, HDAC1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/>
                        </a:rPr>
                        <a:t>Kondo et al. (2005)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577373869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FADD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Genome surveillance/apoptosis?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/>
                        </a:rPr>
                        <a:t>Screaton et al. (2003)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737809407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MLH1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DNA repair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/>
                        </a:rPr>
                        <a:t>Bellacosa et al. (1999)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388319114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RFP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Enhancement of 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/>
                        </a:rPr>
                        <a:t>Fukushige et al. (2006)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3335990810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Kaiso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Tcf3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Suppression of Wnt signaling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/>
                        </a:rPr>
                        <a:t>Ruzov et al. (2009)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54616576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Wnt signaling?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Daniel and Reynolds (1999), Prokhortchouk et al. (2001)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339655601"/>
                  </a:ext>
                </a:extLst>
              </a:tr>
              <a:tr h="14484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N-CoR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Transcriptional repression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25"/>
                        </a:rPr>
                        <a:t>Yoon et al. (2003)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2" marR="5972" marT="5972" marB="0" anchor="b"/>
                </a:tc>
                <a:extLst>
                  <a:ext uri="{0D108BD9-81ED-4DB2-BD59-A6C34878D82A}">
                    <a16:rowId xmlns:a16="http://schemas.microsoft.com/office/drawing/2014/main" val="295591887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9130" y="960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Biochemical interactions of methyl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CpG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binding proteins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55290" y="6550223"/>
            <a:ext cx="3654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solidFill>
                  <a:srgbClr val="642A8F"/>
                </a:solidFill>
                <a:latin typeface="arial" panose="020B0604020202020204" pitchFamily="34" charset="0"/>
                <a:hlinkClick r:id="rId26"/>
              </a:rPr>
              <a:t>Chromosoma</a:t>
            </a:r>
            <a:r>
              <a:rPr lang="pl-PL" sz="1400" dirty="0">
                <a:solidFill>
                  <a:srgbClr val="000000"/>
                </a:solidFill>
                <a:latin typeface="arial" panose="020B0604020202020204" pitchFamily="34" charset="0"/>
              </a:rPr>
              <a:t>. 2009 Oct; 118(5): </a:t>
            </a:r>
            <a:r>
              <a:rPr lang="pl-PL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549–565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6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2" y="1259680"/>
            <a:ext cx="3912894" cy="2464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46050" y="222479"/>
            <a:ext cx="12045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Linkage analysis to identify acute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myeloid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leukemia (AML) genes: TGM6</a:t>
            </a:r>
            <a:endParaRPr 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1077" y="6553043"/>
            <a:ext cx="79942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Pan, .. ,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Zhang, Huang, Lin, Wang. European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Journal of Human Genetics (2015) 23, 218–223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732" y="1112041"/>
            <a:ext cx="2795641" cy="2565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300" y="1112041"/>
            <a:ext cx="1735796" cy="2833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921" y="1112041"/>
            <a:ext cx="2601986" cy="296465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810125" y="981075"/>
            <a:ext cx="161925" cy="2786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976272" y="1736033"/>
            <a:ext cx="161925" cy="27860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643272" y="968531"/>
            <a:ext cx="161925" cy="27860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46050" y="4160112"/>
            <a:ext cx="119999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Autosomal-dominant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AML 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amily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11 cases in four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Linkage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analysis 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targeted next-generation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sequencing (NGS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exonic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variants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TGM6 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CENPB),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intronic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15 intergenic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 UTR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TGM6: occurred in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patients and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members at potential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pre-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leukaemic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phase, but not in 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unaffected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individuals and 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ethnically matched healthy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might make TGM6 have strong GDP-binding ability and easy to transfer to active form.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37751" y="98011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20p13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33173" y="3570386"/>
            <a:ext cx="2154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LOD: Logarithm of </a:t>
            </a:r>
            <a:r>
              <a:rPr lang="en-US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ODds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323" y="721389"/>
            <a:ext cx="4361772" cy="35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3321"/>
            <a:ext cx="12045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ene-based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recessive </a:t>
            </a:r>
            <a:r>
              <a:rPr lang="en-US" sz="28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exome scan discovers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FGF6 as a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iron metabolism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gene</a:t>
            </a:r>
            <a:endParaRPr lang="en-US" sz="2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83416" y="1779455"/>
            <a:ext cx="3277536" cy="615059"/>
            <a:chOff x="1600200" y="2362200"/>
            <a:chExt cx="8763000" cy="1066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791200" y="2743200"/>
              <a:ext cx="4572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791200" y="3200400"/>
              <a:ext cx="4572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5-Point Star 7"/>
            <p:cNvSpPr/>
            <p:nvPr/>
          </p:nvSpPr>
          <p:spPr>
            <a:xfrm>
              <a:off x="6324600" y="2362200"/>
              <a:ext cx="533400" cy="457200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9" name="5-Point Star 8"/>
            <p:cNvSpPr/>
            <p:nvPr/>
          </p:nvSpPr>
          <p:spPr>
            <a:xfrm>
              <a:off x="9067800" y="2895600"/>
              <a:ext cx="533400" cy="457200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600200" y="2743200"/>
              <a:ext cx="39624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600200" y="3200400"/>
              <a:ext cx="39624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5-Point Star 11"/>
            <p:cNvSpPr/>
            <p:nvPr/>
          </p:nvSpPr>
          <p:spPr>
            <a:xfrm>
              <a:off x="2133600" y="2362200"/>
              <a:ext cx="533400" cy="457200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13" name="5-Point Star 12"/>
            <p:cNvSpPr/>
            <p:nvPr/>
          </p:nvSpPr>
          <p:spPr>
            <a:xfrm>
              <a:off x="2133600" y="2971800"/>
              <a:ext cx="533400" cy="457200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4397"/>
          <a:stretch/>
        </p:blipFill>
        <p:spPr>
          <a:xfrm>
            <a:off x="57150" y="2965817"/>
            <a:ext cx="3727627" cy="314281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83416" y="2622821"/>
            <a:ext cx="3143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PMRP: 18 HC (50% FGF6 -/-)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r="13466"/>
          <a:stretch/>
        </p:blipFill>
        <p:spPr>
          <a:xfrm>
            <a:off x="3642267" y="1779455"/>
            <a:ext cx="3815808" cy="412187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158" y="1287428"/>
            <a:ext cx="4676792" cy="2513142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4526549" y="4897940"/>
            <a:ext cx="24642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rgbClr val="7030A0"/>
                </a:solidFill>
                <a:latin typeface="Helvetica W01 Roman"/>
              </a:rPr>
              <a:t>Fibroblast Growth Factor 6</a:t>
            </a:r>
          </a:p>
          <a:p>
            <a:pPr algn="r"/>
            <a:r>
              <a:rPr lang="en-US" sz="1100" b="1" dirty="0" smtClean="0">
                <a:solidFill>
                  <a:srgbClr val="7030A0"/>
                </a:solidFill>
                <a:latin typeface="Helvetica W01 Roman"/>
              </a:rPr>
              <a:t>Heparin-Binding </a:t>
            </a:r>
            <a:r>
              <a:rPr lang="en-US" sz="1100" b="1" dirty="0">
                <a:solidFill>
                  <a:srgbClr val="7030A0"/>
                </a:solidFill>
                <a:latin typeface="Helvetica W01 Roman"/>
              </a:rPr>
              <a:t>Growth Factor 6</a:t>
            </a:r>
            <a:endParaRPr lang="en-US" sz="1100" b="1" dirty="0">
              <a:solidFill>
                <a:srgbClr val="7030A0"/>
              </a:solidFill>
              <a:latin typeface="Helvetica W01 Roman"/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170" y="3987894"/>
            <a:ext cx="5172830" cy="223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582918" y="6525035"/>
            <a:ext cx="123562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Guo, S.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 gene-based recessive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diplotype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exome scan discovers FGF6, a novel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hepcidin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-regulating iron-metabolism gene. 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Blood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133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1888-1898 (2019).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964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17658" y="952500"/>
            <a:ext cx="4861259" cy="2343150"/>
            <a:chOff x="3427558" y="3400175"/>
            <a:chExt cx="4872971" cy="2315946"/>
          </a:xfrm>
        </p:grpSpPr>
        <p:pic>
          <p:nvPicPr>
            <p:cNvPr id="4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605" y="3400175"/>
              <a:ext cx="2596924" cy="231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3427558" y="3400175"/>
              <a:ext cx="2935142" cy="2272715"/>
              <a:chOff x="3427558" y="3400175"/>
              <a:chExt cx="2935142" cy="227271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7558" y="3400175"/>
                <a:ext cx="2261574" cy="2272715"/>
              </a:xfrm>
              <a:prstGeom prst="rect">
                <a:avLst/>
              </a:prstGeom>
            </p:spPr>
          </p:pic>
          <p:cxnSp>
            <p:nvCxnSpPr>
              <p:cNvPr id="7" name="Straight Arrow Connector 6"/>
              <p:cNvCxnSpPr/>
              <p:nvPr/>
            </p:nvCxnSpPr>
            <p:spPr>
              <a:xfrm flipV="1">
                <a:off x="6285215" y="4152365"/>
                <a:ext cx="77485" cy="890048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5133975" y="775102"/>
            <a:ext cx="3278082" cy="3030864"/>
            <a:chOff x="1219200" y="1706087"/>
            <a:chExt cx="4802648" cy="449279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706087"/>
              <a:ext cx="4802648" cy="449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2917861" y="4880224"/>
              <a:ext cx="164386" cy="297951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322914" y="4372187"/>
              <a:ext cx="180574" cy="405296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28735" r="51638" b="55611"/>
          <a:stretch/>
        </p:blipFill>
        <p:spPr>
          <a:xfrm>
            <a:off x="4892115" y="3973337"/>
            <a:ext cx="3519942" cy="224146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90550" y="191138"/>
            <a:ext cx="12896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</a:rPr>
              <a:t>Molecular</a:t>
            </a:r>
            <a:r>
              <a:rPr lang="en-US" sz="2400" b="1" dirty="0">
                <a:latin typeface="Arial" panose="020B0604020202020204" pitchFamily="34" charset="0"/>
              </a:rPr>
              <a:t>, Cellular and </a:t>
            </a:r>
            <a:r>
              <a:rPr lang="en-US" sz="2400" b="1" dirty="0" smtClean="0">
                <a:latin typeface="Arial" panose="020B0604020202020204" pitchFamily="34" charset="0"/>
              </a:rPr>
              <a:t>Immunohistochemistry to Validate FGF6 Functions</a:t>
            </a:r>
            <a:endParaRPr lang="en-US" sz="2400" b="1" dirty="0"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646" y="819817"/>
            <a:ext cx="2406154" cy="34854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/>
          <a:srcRect l="8090" t="5163" r="64806"/>
          <a:stretch/>
        </p:blipFill>
        <p:spPr>
          <a:xfrm>
            <a:off x="1051945" y="3557247"/>
            <a:ext cx="1839649" cy="30097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/>
          <a:srcRect l="54448" t="5138" r="18591"/>
          <a:stretch/>
        </p:blipFill>
        <p:spPr>
          <a:xfrm>
            <a:off x="2882070" y="3557248"/>
            <a:ext cx="1829370" cy="300970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76146" y="455610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SSc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6146" y="6045525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HCC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6146" y="5336264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CTR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146" y="3767866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CTR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2918" y="6525035"/>
            <a:ext cx="123562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Guo, S.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 gene-based recessive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diplotype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exome scan discovers FGF6, a novel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hepcidin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-regulating iron-metabolism gene. 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Blood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133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1888-1898 (2019).</a:t>
            </a:r>
            <a:endParaRPr lang="en-US" sz="1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8191501" y="4222894"/>
            <a:ext cx="3624444" cy="2235056"/>
            <a:chOff x="2895600" y="2813719"/>
            <a:chExt cx="7544798" cy="3993206"/>
          </a:xfrm>
        </p:grpSpPr>
        <p:sp>
          <p:nvSpPr>
            <p:cNvPr id="17" name="TextBox 16"/>
            <p:cNvSpPr txBox="1"/>
            <p:nvPr/>
          </p:nvSpPr>
          <p:spPr>
            <a:xfrm>
              <a:off x="7988590" y="5465021"/>
              <a:ext cx="2451808" cy="582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Ferrous form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68170" y="6223989"/>
              <a:ext cx="2147220" cy="582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Ferric form</a:t>
              </a:r>
            </a:p>
          </p:txBody>
        </p:sp>
        <p:pic>
          <p:nvPicPr>
            <p:cNvPr id="16" name="Picture 4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4"/>
            <a:stretch/>
          </p:blipFill>
          <p:spPr bwMode="auto">
            <a:xfrm>
              <a:off x="2895600" y="2813719"/>
              <a:ext cx="5219701" cy="381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98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642075" y="277069"/>
            <a:ext cx="11930925" cy="61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Human Genome and modification systems (Epigenetics)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50" name="Picture 2" descr="Image result for epigenetics  methy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" y="1422400"/>
            <a:ext cx="571377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7322275" y="1259478"/>
            <a:ext cx="4844325" cy="51540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methylation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DNA </a:t>
            </a: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hydroxymethylation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Histone modification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H3K4me1, </a:t>
            </a: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H3K4me3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H3K27ac, H3K9ac 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32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ncRNA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miRNA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lncRNA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circRNA</a:t>
            </a:r>
            <a:endParaRPr lang="en-US" sz="2400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piRNA</a:t>
            </a:r>
            <a:endParaRPr lang="en-US" sz="24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34" y="5089019"/>
            <a:ext cx="2914141" cy="1438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0970" y="4798328"/>
            <a:ext cx="10695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methyl group</a:t>
            </a:r>
            <a:endParaRPr lang="en-US" sz="11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27700" y="5089019"/>
            <a:ext cx="108032" cy="143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204CCAF8-3338-5049-9D8F-010FB240690B}"/>
              </a:ext>
            </a:extLst>
          </p:cNvPr>
          <p:cNvSpPr txBox="1">
            <a:spLocks/>
          </p:cNvSpPr>
          <p:nvPr/>
        </p:nvSpPr>
        <p:spPr>
          <a:xfrm>
            <a:off x="373425" y="6556881"/>
            <a:ext cx="3996963" cy="33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>
                <a:latin typeface="ITCSymbolStd-MediumItalic"/>
                <a:ea typeface="+mn-ea"/>
                <a:cs typeface="+mn-cs"/>
              </a:rPr>
              <a:t>Allis, Nature Review Genetics, 2016</a:t>
            </a:r>
          </a:p>
        </p:txBody>
      </p:sp>
    </p:spTree>
    <p:extLst>
      <p:ext uri="{BB962C8B-B14F-4D97-AF65-F5344CB8AC3E}">
        <p14:creationId xmlns:p14="http://schemas.microsoft.com/office/powerpoint/2010/main" val="281698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7150</TotalTime>
  <Words>2834</Words>
  <Application>Microsoft Office PowerPoint</Application>
  <PresentationFormat>Widescreen</PresentationFormat>
  <Paragraphs>798</Paragraphs>
  <Slides>54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54</vt:i4>
      </vt:variant>
    </vt:vector>
  </HeadingPairs>
  <TitlesOfParts>
    <vt:vector size="77" baseType="lpstr">
      <vt:lpstr>Adobe Gothic Std B</vt:lpstr>
      <vt:lpstr>SimSun</vt:lpstr>
      <vt:lpstr>Arial</vt:lpstr>
      <vt:lpstr>Arial</vt:lpstr>
      <vt:lpstr>Arial Black</vt:lpstr>
      <vt:lpstr>Calibri</vt:lpstr>
      <vt:lpstr>Calibri Light</vt:lpstr>
      <vt:lpstr>Cambria</vt:lpstr>
      <vt:lpstr>Cambria Math</vt:lpstr>
      <vt:lpstr>等线</vt:lpstr>
      <vt:lpstr>DiverdaSansCom-Bold</vt:lpstr>
      <vt:lpstr>Helvetica</vt:lpstr>
      <vt:lpstr>Helvetica Neue</vt:lpstr>
      <vt:lpstr>Helvetica W01 Roman</vt:lpstr>
      <vt:lpstr>inherit</vt:lpstr>
      <vt:lpstr>ITCSymbolStd-MediumItalic</vt:lpstr>
      <vt:lpstr>Lora</vt:lpstr>
      <vt:lpstr>Roboto</vt:lpstr>
      <vt:lpstr>黑体</vt:lpstr>
      <vt:lpstr>华文楷体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655</cp:revision>
  <dcterms:created xsi:type="dcterms:W3CDTF">2019-04-18T04:27:02Z</dcterms:created>
  <dcterms:modified xsi:type="dcterms:W3CDTF">2019-05-13T06:47:08Z</dcterms:modified>
</cp:coreProperties>
</file>